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285" r:id="rId3"/>
    <p:sldId id="284" r:id="rId4"/>
    <p:sldId id="270" r:id="rId5"/>
    <p:sldId id="286" r:id="rId6"/>
    <p:sldId id="287" r:id="rId7"/>
    <p:sldId id="290" r:id="rId8"/>
    <p:sldId id="269" r:id="rId9"/>
    <p:sldId id="288" r:id="rId10"/>
    <p:sldId id="295" r:id="rId11"/>
    <p:sldId id="291" r:id="rId12"/>
    <p:sldId id="292" r:id="rId13"/>
    <p:sldId id="293" r:id="rId14"/>
    <p:sldId id="294" r:id="rId15"/>
    <p:sldId id="296" r:id="rId16"/>
    <p:sldId id="257" r:id="rId17"/>
    <p:sldId id="298" r:id="rId18"/>
    <p:sldId id="299" r:id="rId19"/>
    <p:sldId id="300" r:id="rId20"/>
    <p:sldId id="297" r:id="rId21"/>
  </p:sldIdLst>
  <p:sldSz cx="9144000" cy="6858000" type="screen4x3"/>
  <p:notesSz cx="6807200" cy="9939338"/>
  <p:defaultTextStyle>
    <a:defPPr>
      <a:defRPr lang="en-A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774" autoAdjust="0"/>
  </p:normalViewPr>
  <p:slideViewPr>
    <p:cSldViewPr>
      <p:cViewPr>
        <p:scale>
          <a:sx n="60" d="100"/>
          <a:sy n="60" d="100"/>
        </p:scale>
        <p:origin x="-1434" y="-7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1F7E364-E535-40A4-A829-9F054C88538F}" type="doc">
      <dgm:prSet loTypeId="urn:microsoft.com/office/officeart/2005/8/layout/pyramid1" loCatId="pyramid" qsTypeId="urn:microsoft.com/office/officeart/2005/8/quickstyle/simple1" qsCatId="simple" csTypeId="urn:microsoft.com/office/officeart/2005/8/colors/accent1_2" csCatId="accent1" phldr="1"/>
      <dgm:spPr/>
    </dgm:pt>
    <dgm:pt modelId="{22CBC50B-D416-4B85-A552-C0C4A0800074}">
      <dgm:prSet phldrT="[Text]" custT="1"/>
      <dgm:spPr>
        <a:solidFill>
          <a:schemeClr val="bg1">
            <a:lumMod val="75000"/>
          </a:schemeClr>
        </a:solidFill>
      </dgm:spPr>
      <dgm:t>
        <a:bodyPr/>
        <a:lstStyle/>
        <a:p>
          <a:r>
            <a:rPr lang="en-AU" sz="1600" b="1" dirty="0" smtClean="0">
              <a:latin typeface="Arial" pitchFamily="34" charset="0"/>
              <a:cs typeface="Arial" pitchFamily="34" charset="0"/>
            </a:rPr>
            <a:t>Lecture</a:t>
          </a:r>
        </a:p>
      </dgm:t>
    </dgm:pt>
    <dgm:pt modelId="{7AF4D960-B86E-4FCD-915A-4DB4C28530BD}" type="parTrans" cxnId="{BACAD6A7-1829-4595-80DF-FFD9B59F46A4}">
      <dgm:prSet/>
      <dgm:spPr/>
      <dgm:t>
        <a:bodyPr/>
        <a:lstStyle/>
        <a:p>
          <a:endParaRPr lang="en-AU" sz="1600" b="1">
            <a:latin typeface="Arial" pitchFamily="34" charset="0"/>
            <a:cs typeface="Arial" pitchFamily="34" charset="0"/>
          </a:endParaRPr>
        </a:p>
      </dgm:t>
    </dgm:pt>
    <dgm:pt modelId="{D3F689B0-3C4C-4D2C-9952-D646ED9081D9}" type="sibTrans" cxnId="{BACAD6A7-1829-4595-80DF-FFD9B59F46A4}">
      <dgm:prSet/>
      <dgm:spPr/>
      <dgm:t>
        <a:bodyPr/>
        <a:lstStyle/>
        <a:p>
          <a:endParaRPr lang="en-AU" sz="1600" b="1">
            <a:latin typeface="Arial" pitchFamily="34" charset="0"/>
            <a:cs typeface="Arial" pitchFamily="34" charset="0"/>
          </a:endParaRPr>
        </a:p>
      </dgm:t>
    </dgm:pt>
    <dgm:pt modelId="{D39FBBD1-491C-4C2D-8FF0-2B9972EF65DD}">
      <dgm:prSet phldrT="[Text]" custT="1"/>
      <dgm:spPr>
        <a:solidFill>
          <a:schemeClr val="bg1">
            <a:lumMod val="65000"/>
          </a:schemeClr>
        </a:solidFill>
      </dgm:spPr>
      <dgm:t>
        <a:bodyPr/>
        <a:lstStyle/>
        <a:p>
          <a:r>
            <a:rPr lang="en-AU" sz="1600" b="1" dirty="0" smtClean="0">
              <a:latin typeface="Arial" pitchFamily="34" charset="0"/>
              <a:cs typeface="Arial" pitchFamily="34" charset="0"/>
            </a:rPr>
            <a:t>Reading</a:t>
          </a:r>
        </a:p>
      </dgm:t>
    </dgm:pt>
    <dgm:pt modelId="{BC0B167F-95C0-48F9-9CA3-B9E7D3982C37}" type="parTrans" cxnId="{D3DFA25B-AD5F-4312-A29B-E516C96F63AB}">
      <dgm:prSet/>
      <dgm:spPr/>
      <dgm:t>
        <a:bodyPr/>
        <a:lstStyle/>
        <a:p>
          <a:endParaRPr lang="en-AU" sz="1600" b="1">
            <a:latin typeface="Arial" pitchFamily="34" charset="0"/>
            <a:cs typeface="Arial" pitchFamily="34" charset="0"/>
          </a:endParaRPr>
        </a:p>
      </dgm:t>
    </dgm:pt>
    <dgm:pt modelId="{D00CF5A0-E6AA-4DA5-8DC2-7A33FF077EC2}" type="sibTrans" cxnId="{D3DFA25B-AD5F-4312-A29B-E516C96F63AB}">
      <dgm:prSet/>
      <dgm:spPr/>
      <dgm:t>
        <a:bodyPr/>
        <a:lstStyle/>
        <a:p>
          <a:endParaRPr lang="en-AU" sz="1600" b="1">
            <a:latin typeface="Arial" pitchFamily="34" charset="0"/>
            <a:cs typeface="Arial" pitchFamily="34" charset="0"/>
          </a:endParaRPr>
        </a:p>
      </dgm:t>
    </dgm:pt>
    <dgm:pt modelId="{4037FDAE-3D18-4772-BC9E-CBF7BE8DD1DE}">
      <dgm:prSet phldrT="[Text]" custT="1"/>
      <dgm:spPr>
        <a:solidFill>
          <a:schemeClr val="accent6">
            <a:lumMod val="60000"/>
            <a:lumOff val="40000"/>
          </a:schemeClr>
        </a:solidFill>
      </dgm:spPr>
      <dgm:t>
        <a:bodyPr/>
        <a:lstStyle/>
        <a:p>
          <a:r>
            <a:rPr lang="en-AU" sz="1600" b="1" dirty="0" smtClean="0">
              <a:latin typeface="Arial" pitchFamily="34" charset="0"/>
              <a:cs typeface="Arial" pitchFamily="34" charset="0"/>
            </a:rPr>
            <a:t>Audio-visual</a:t>
          </a:r>
        </a:p>
      </dgm:t>
    </dgm:pt>
    <dgm:pt modelId="{66B49A92-5753-4A60-956E-C4A854DFF017}" type="parTrans" cxnId="{9FA12FA9-C49F-4223-AD90-1D2CAC3B6716}">
      <dgm:prSet/>
      <dgm:spPr/>
      <dgm:t>
        <a:bodyPr/>
        <a:lstStyle/>
        <a:p>
          <a:endParaRPr lang="en-AU" sz="1600" b="1">
            <a:latin typeface="Arial" pitchFamily="34" charset="0"/>
            <a:cs typeface="Arial" pitchFamily="34" charset="0"/>
          </a:endParaRPr>
        </a:p>
      </dgm:t>
    </dgm:pt>
    <dgm:pt modelId="{C0820305-B954-4DC0-A286-E4E9B5D753EE}" type="sibTrans" cxnId="{9FA12FA9-C49F-4223-AD90-1D2CAC3B6716}">
      <dgm:prSet/>
      <dgm:spPr/>
      <dgm:t>
        <a:bodyPr/>
        <a:lstStyle/>
        <a:p>
          <a:endParaRPr lang="en-AU" sz="1600" b="1">
            <a:latin typeface="Arial" pitchFamily="34" charset="0"/>
            <a:cs typeface="Arial" pitchFamily="34" charset="0"/>
          </a:endParaRPr>
        </a:p>
      </dgm:t>
    </dgm:pt>
    <dgm:pt modelId="{9654F058-F639-4F46-A4D1-C2180668234D}">
      <dgm:prSet phldrT="[Text]" custT="1"/>
      <dgm:spPr>
        <a:solidFill>
          <a:srgbClr val="F8A968"/>
        </a:solidFill>
      </dgm:spPr>
      <dgm:t>
        <a:bodyPr/>
        <a:lstStyle/>
        <a:p>
          <a:r>
            <a:rPr lang="en-AU" sz="1600" b="1" dirty="0" smtClean="0">
              <a:latin typeface="Arial" pitchFamily="34" charset="0"/>
              <a:cs typeface="Arial" pitchFamily="34" charset="0"/>
            </a:rPr>
            <a:t>Demonstration</a:t>
          </a:r>
        </a:p>
      </dgm:t>
    </dgm:pt>
    <dgm:pt modelId="{C900666D-2F62-4FF7-9BDE-19E1B51F6479}" type="parTrans" cxnId="{A871EA65-F200-4A97-A982-A98D68C11AF8}">
      <dgm:prSet/>
      <dgm:spPr/>
      <dgm:t>
        <a:bodyPr/>
        <a:lstStyle/>
        <a:p>
          <a:endParaRPr lang="en-AU" sz="1600" b="1">
            <a:latin typeface="Arial" pitchFamily="34" charset="0"/>
            <a:cs typeface="Arial" pitchFamily="34" charset="0"/>
          </a:endParaRPr>
        </a:p>
      </dgm:t>
    </dgm:pt>
    <dgm:pt modelId="{CD5ADBA5-43D6-4AA7-930F-17C683E8BD4B}" type="sibTrans" cxnId="{A871EA65-F200-4A97-A982-A98D68C11AF8}">
      <dgm:prSet/>
      <dgm:spPr/>
      <dgm:t>
        <a:bodyPr/>
        <a:lstStyle/>
        <a:p>
          <a:endParaRPr lang="en-AU" sz="1600" b="1">
            <a:latin typeface="Arial" pitchFamily="34" charset="0"/>
            <a:cs typeface="Arial" pitchFamily="34" charset="0"/>
          </a:endParaRPr>
        </a:p>
      </dgm:t>
    </dgm:pt>
    <dgm:pt modelId="{CF266CB4-FB41-4CD0-BAF5-A6674A8BC1CE}">
      <dgm:prSet phldrT="[Text]" custT="1"/>
      <dgm:spPr>
        <a:solidFill>
          <a:schemeClr val="accent6"/>
        </a:solidFill>
      </dgm:spPr>
      <dgm:t>
        <a:bodyPr/>
        <a:lstStyle/>
        <a:p>
          <a:r>
            <a:rPr lang="en-AU" sz="1600" b="1" dirty="0" smtClean="0">
              <a:latin typeface="Arial" pitchFamily="34" charset="0"/>
              <a:cs typeface="Arial" pitchFamily="34" charset="0"/>
            </a:rPr>
            <a:t>Group Discussion</a:t>
          </a:r>
        </a:p>
      </dgm:t>
    </dgm:pt>
    <dgm:pt modelId="{F8B68021-EE7A-4142-83C6-E8F70CB74C7C}" type="parTrans" cxnId="{2976C7D8-1AC3-49F5-BE76-5332B729B43F}">
      <dgm:prSet/>
      <dgm:spPr/>
      <dgm:t>
        <a:bodyPr/>
        <a:lstStyle/>
        <a:p>
          <a:endParaRPr lang="en-AU" sz="1600" b="1">
            <a:latin typeface="Arial" pitchFamily="34" charset="0"/>
            <a:cs typeface="Arial" pitchFamily="34" charset="0"/>
          </a:endParaRPr>
        </a:p>
      </dgm:t>
    </dgm:pt>
    <dgm:pt modelId="{AFA6185A-3447-4537-870A-C658A1F25574}" type="sibTrans" cxnId="{2976C7D8-1AC3-49F5-BE76-5332B729B43F}">
      <dgm:prSet/>
      <dgm:spPr/>
      <dgm:t>
        <a:bodyPr/>
        <a:lstStyle/>
        <a:p>
          <a:endParaRPr lang="en-AU" sz="1600" b="1">
            <a:latin typeface="Arial" pitchFamily="34" charset="0"/>
            <a:cs typeface="Arial" pitchFamily="34" charset="0"/>
          </a:endParaRPr>
        </a:p>
      </dgm:t>
    </dgm:pt>
    <dgm:pt modelId="{7CB1BBDA-CC2F-4E3A-8DC9-D706A9CFE225}">
      <dgm:prSet phldrT="[Text]" custT="1"/>
      <dgm:spPr>
        <a:solidFill>
          <a:schemeClr val="accent6">
            <a:lumMod val="75000"/>
          </a:schemeClr>
        </a:solidFill>
      </dgm:spPr>
      <dgm:t>
        <a:bodyPr/>
        <a:lstStyle/>
        <a:p>
          <a:r>
            <a:rPr lang="en-AU" sz="1600" b="1" dirty="0" smtClean="0">
              <a:latin typeface="Arial" pitchFamily="34" charset="0"/>
              <a:cs typeface="Arial" pitchFamily="34" charset="0"/>
            </a:rPr>
            <a:t>Teach Others or Immediate Use of</a:t>
          </a:r>
          <a:r>
            <a:rPr lang="zh-CN" altLang="en-US" sz="1600" b="1" dirty="0" smtClean="0">
              <a:latin typeface="Arial" pitchFamily="34" charset="0"/>
              <a:cs typeface="Arial" pitchFamily="34" charset="0"/>
            </a:rPr>
            <a:t> </a:t>
          </a:r>
          <a:r>
            <a:rPr lang="en-AU" sz="1600" b="1" dirty="0" smtClean="0">
              <a:latin typeface="Arial" pitchFamily="34" charset="0"/>
              <a:cs typeface="Arial" pitchFamily="34" charset="0"/>
            </a:rPr>
            <a:t>Learning</a:t>
          </a:r>
          <a:endParaRPr lang="en-AU" sz="1600" b="1" dirty="0">
            <a:latin typeface="Arial" pitchFamily="34" charset="0"/>
            <a:cs typeface="Arial" pitchFamily="34" charset="0"/>
          </a:endParaRPr>
        </a:p>
      </dgm:t>
    </dgm:pt>
    <dgm:pt modelId="{220803AB-3FEF-4248-BE03-6906A86BDCA6}" type="parTrans" cxnId="{2DE01C88-CE04-4199-9D8A-26BF16F3D370}">
      <dgm:prSet/>
      <dgm:spPr/>
      <dgm:t>
        <a:bodyPr/>
        <a:lstStyle/>
        <a:p>
          <a:endParaRPr lang="en-AU" sz="1600" b="1">
            <a:latin typeface="Arial" pitchFamily="34" charset="0"/>
            <a:cs typeface="Arial" pitchFamily="34" charset="0"/>
          </a:endParaRPr>
        </a:p>
      </dgm:t>
    </dgm:pt>
    <dgm:pt modelId="{FD59BF3D-5EEF-459F-BBAF-D0926B3D5751}" type="sibTrans" cxnId="{2DE01C88-CE04-4199-9D8A-26BF16F3D370}">
      <dgm:prSet/>
      <dgm:spPr/>
      <dgm:t>
        <a:bodyPr/>
        <a:lstStyle/>
        <a:p>
          <a:endParaRPr lang="en-AU" sz="1600" b="1">
            <a:latin typeface="Arial" pitchFamily="34" charset="0"/>
            <a:cs typeface="Arial" pitchFamily="34" charset="0"/>
          </a:endParaRPr>
        </a:p>
      </dgm:t>
    </dgm:pt>
    <dgm:pt modelId="{7E58A9B7-95F9-4CB1-8004-EBFD4A0A9F69}">
      <dgm:prSet phldrT="[Text]" custT="1"/>
      <dgm:spPr>
        <a:solidFill>
          <a:srgbClr val="F5801F"/>
        </a:solidFill>
      </dgm:spPr>
      <dgm:t>
        <a:bodyPr/>
        <a:lstStyle/>
        <a:p>
          <a:r>
            <a:rPr lang="en-AU" sz="1600" b="1" dirty="0" smtClean="0">
              <a:latin typeface="Arial" pitchFamily="34" charset="0"/>
              <a:cs typeface="Arial" pitchFamily="34" charset="0"/>
            </a:rPr>
            <a:t>Learning by Doing</a:t>
          </a:r>
        </a:p>
      </dgm:t>
    </dgm:pt>
    <dgm:pt modelId="{95A6EE86-E49C-46B6-B090-1FE1A9A5F5A2}" type="sibTrans" cxnId="{12A45E66-7401-433B-9FF5-68AB80DC5C98}">
      <dgm:prSet/>
      <dgm:spPr/>
      <dgm:t>
        <a:bodyPr/>
        <a:lstStyle/>
        <a:p>
          <a:endParaRPr lang="en-AU" sz="1600" b="1">
            <a:latin typeface="Arial" pitchFamily="34" charset="0"/>
            <a:cs typeface="Arial" pitchFamily="34" charset="0"/>
          </a:endParaRPr>
        </a:p>
      </dgm:t>
    </dgm:pt>
    <dgm:pt modelId="{429D328F-674F-41C0-81CD-965239B44392}" type="parTrans" cxnId="{12A45E66-7401-433B-9FF5-68AB80DC5C98}">
      <dgm:prSet/>
      <dgm:spPr/>
      <dgm:t>
        <a:bodyPr/>
        <a:lstStyle/>
        <a:p>
          <a:endParaRPr lang="en-AU" sz="1600" b="1">
            <a:latin typeface="Arial" pitchFamily="34" charset="0"/>
            <a:cs typeface="Arial" pitchFamily="34" charset="0"/>
          </a:endParaRPr>
        </a:p>
      </dgm:t>
    </dgm:pt>
    <dgm:pt modelId="{F738F5F6-E228-4DFC-B74A-61BDDC6BAC47}" type="pres">
      <dgm:prSet presAssocID="{71F7E364-E535-40A4-A829-9F054C88538F}" presName="Name0" presStyleCnt="0">
        <dgm:presLayoutVars>
          <dgm:dir/>
          <dgm:animLvl val="lvl"/>
          <dgm:resizeHandles val="exact"/>
        </dgm:presLayoutVars>
      </dgm:prSet>
      <dgm:spPr/>
    </dgm:pt>
    <dgm:pt modelId="{82ADB599-36D7-4EDC-933C-D7BC7BA7FC67}" type="pres">
      <dgm:prSet presAssocID="{22CBC50B-D416-4B85-A552-C0C4A0800074}" presName="Name8" presStyleCnt="0"/>
      <dgm:spPr/>
    </dgm:pt>
    <dgm:pt modelId="{ED0DB293-60BB-4676-8361-846D89EA1D68}" type="pres">
      <dgm:prSet presAssocID="{22CBC50B-D416-4B85-A552-C0C4A0800074}" presName="level" presStyleLbl="node1" presStyleIdx="0" presStyleCnt="7">
        <dgm:presLayoutVars>
          <dgm:chMax val="1"/>
          <dgm:bulletEnabled val="1"/>
        </dgm:presLayoutVars>
      </dgm:prSet>
      <dgm:spPr/>
      <dgm:t>
        <a:bodyPr/>
        <a:lstStyle/>
        <a:p>
          <a:endParaRPr lang="en-AU"/>
        </a:p>
      </dgm:t>
    </dgm:pt>
    <dgm:pt modelId="{C5F92266-5035-4A71-B757-8FA9C95AD123}" type="pres">
      <dgm:prSet presAssocID="{22CBC50B-D416-4B85-A552-C0C4A0800074}" presName="levelTx" presStyleLbl="revTx" presStyleIdx="0" presStyleCnt="0">
        <dgm:presLayoutVars>
          <dgm:chMax val="1"/>
          <dgm:bulletEnabled val="1"/>
        </dgm:presLayoutVars>
      </dgm:prSet>
      <dgm:spPr/>
      <dgm:t>
        <a:bodyPr/>
        <a:lstStyle/>
        <a:p>
          <a:endParaRPr lang="en-AU"/>
        </a:p>
      </dgm:t>
    </dgm:pt>
    <dgm:pt modelId="{3CB233FD-B2CD-448B-BC76-559BB59C6A51}" type="pres">
      <dgm:prSet presAssocID="{D39FBBD1-491C-4C2D-8FF0-2B9972EF65DD}" presName="Name8" presStyleCnt="0"/>
      <dgm:spPr/>
    </dgm:pt>
    <dgm:pt modelId="{31565F12-8FA1-46B4-9CE2-318FCECD70C7}" type="pres">
      <dgm:prSet presAssocID="{D39FBBD1-491C-4C2D-8FF0-2B9972EF65DD}" presName="level" presStyleLbl="node1" presStyleIdx="1" presStyleCnt="7">
        <dgm:presLayoutVars>
          <dgm:chMax val="1"/>
          <dgm:bulletEnabled val="1"/>
        </dgm:presLayoutVars>
      </dgm:prSet>
      <dgm:spPr/>
      <dgm:t>
        <a:bodyPr/>
        <a:lstStyle/>
        <a:p>
          <a:endParaRPr lang="en-AU"/>
        </a:p>
      </dgm:t>
    </dgm:pt>
    <dgm:pt modelId="{02DDE407-511E-4D39-9A0C-D5791846B86E}" type="pres">
      <dgm:prSet presAssocID="{D39FBBD1-491C-4C2D-8FF0-2B9972EF65DD}" presName="levelTx" presStyleLbl="revTx" presStyleIdx="0" presStyleCnt="0">
        <dgm:presLayoutVars>
          <dgm:chMax val="1"/>
          <dgm:bulletEnabled val="1"/>
        </dgm:presLayoutVars>
      </dgm:prSet>
      <dgm:spPr/>
      <dgm:t>
        <a:bodyPr/>
        <a:lstStyle/>
        <a:p>
          <a:endParaRPr lang="en-AU"/>
        </a:p>
      </dgm:t>
    </dgm:pt>
    <dgm:pt modelId="{03E9664A-38EE-4D4C-A4FF-1D44B6045519}" type="pres">
      <dgm:prSet presAssocID="{4037FDAE-3D18-4772-BC9E-CBF7BE8DD1DE}" presName="Name8" presStyleCnt="0"/>
      <dgm:spPr/>
    </dgm:pt>
    <dgm:pt modelId="{6D1E63D6-19E6-472D-9C3F-26B37AA3268A}" type="pres">
      <dgm:prSet presAssocID="{4037FDAE-3D18-4772-BC9E-CBF7BE8DD1DE}" presName="level" presStyleLbl="node1" presStyleIdx="2" presStyleCnt="7">
        <dgm:presLayoutVars>
          <dgm:chMax val="1"/>
          <dgm:bulletEnabled val="1"/>
        </dgm:presLayoutVars>
      </dgm:prSet>
      <dgm:spPr/>
      <dgm:t>
        <a:bodyPr/>
        <a:lstStyle/>
        <a:p>
          <a:endParaRPr lang="en-AU"/>
        </a:p>
      </dgm:t>
    </dgm:pt>
    <dgm:pt modelId="{1076C7CD-6BA6-48DF-8D0D-BA21A987C91D}" type="pres">
      <dgm:prSet presAssocID="{4037FDAE-3D18-4772-BC9E-CBF7BE8DD1DE}" presName="levelTx" presStyleLbl="revTx" presStyleIdx="0" presStyleCnt="0">
        <dgm:presLayoutVars>
          <dgm:chMax val="1"/>
          <dgm:bulletEnabled val="1"/>
        </dgm:presLayoutVars>
      </dgm:prSet>
      <dgm:spPr/>
      <dgm:t>
        <a:bodyPr/>
        <a:lstStyle/>
        <a:p>
          <a:endParaRPr lang="en-AU"/>
        </a:p>
      </dgm:t>
    </dgm:pt>
    <dgm:pt modelId="{15F400D3-65DA-4A0A-8BAE-8930D1E4ED00}" type="pres">
      <dgm:prSet presAssocID="{9654F058-F639-4F46-A4D1-C2180668234D}" presName="Name8" presStyleCnt="0"/>
      <dgm:spPr/>
    </dgm:pt>
    <dgm:pt modelId="{FF76D865-6C02-445D-907F-83703698154D}" type="pres">
      <dgm:prSet presAssocID="{9654F058-F639-4F46-A4D1-C2180668234D}" presName="level" presStyleLbl="node1" presStyleIdx="3" presStyleCnt="7">
        <dgm:presLayoutVars>
          <dgm:chMax val="1"/>
          <dgm:bulletEnabled val="1"/>
        </dgm:presLayoutVars>
      </dgm:prSet>
      <dgm:spPr/>
      <dgm:t>
        <a:bodyPr/>
        <a:lstStyle/>
        <a:p>
          <a:endParaRPr lang="en-AU"/>
        </a:p>
      </dgm:t>
    </dgm:pt>
    <dgm:pt modelId="{9AEEB892-7952-4021-A162-54B262FB5756}" type="pres">
      <dgm:prSet presAssocID="{9654F058-F639-4F46-A4D1-C2180668234D}" presName="levelTx" presStyleLbl="revTx" presStyleIdx="0" presStyleCnt="0">
        <dgm:presLayoutVars>
          <dgm:chMax val="1"/>
          <dgm:bulletEnabled val="1"/>
        </dgm:presLayoutVars>
      </dgm:prSet>
      <dgm:spPr/>
      <dgm:t>
        <a:bodyPr/>
        <a:lstStyle/>
        <a:p>
          <a:endParaRPr lang="en-AU"/>
        </a:p>
      </dgm:t>
    </dgm:pt>
    <dgm:pt modelId="{3D70F6CA-D83B-4823-AD99-CE93E560CAC0}" type="pres">
      <dgm:prSet presAssocID="{CF266CB4-FB41-4CD0-BAF5-A6674A8BC1CE}" presName="Name8" presStyleCnt="0"/>
      <dgm:spPr/>
    </dgm:pt>
    <dgm:pt modelId="{A2B20770-5DBA-42FE-8674-2FE912396632}" type="pres">
      <dgm:prSet presAssocID="{CF266CB4-FB41-4CD0-BAF5-A6674A8BC1CE}" presName="level" presStyleLbl="node1" presStyleIdx="4" presStyleCnt="7">
        <dgm:presLayoutVars>
          <dgm:chMax val="1"/>
          <dgm:bulletEnabled val="1"/>
        </dgm:presLayoutVars>
      </dgm:prSet>
      <dgm:spPr/>
      <dgm:t>
        <a:bodyPr/>
        <a:lstStyle/>
        <a:p>
          <a:endParaRPr lang="en-AU"/>
        </a:p>
      </dgm:t>
    </dgm:pt>
    <dgm:pt modelId="{44A171C2-65A3-43EE-BEE3-EA5A2B6CF379}" type="pres">
      <dgm:prSet presAssocID="{CF266CB4-FB41-4CD0-BAF5-A6674A8BC1CE}" presName="levelTx" presStyleLbl="revTx" presStyleIdx="0" presStyleCnt="0">
        <dgm:presLayoutVars>
          <dgm:chMax val="1"/>
          <dgm:bulletEnabled val="1"/>
        </dgm:presLayoutVars>
      </dgm:prSet>
      <dgm:spPr/>
      <dgm:t>
        <a:bodyPr/>
        <a:lstStyle/>
        <a:p>
          <a:endParaRPr lang="en-AU"/>
        </a:p>
      </dgm:t>
    </dgm:pt>
    <dgm:pt modelId="{1E27276D-252E-42F7-9C1B-E73EDC6A8800}" type="pres">
      <dgm:prSet presAssocID="{7E58A9B7-95F9-4CB1-8004-EBFD4A0A9F69}" presName="Name8" presStyleCnt="0"/>
      <dgm:spPr/>
    </dgm:pt>
    <dgm:pt modelId="{B8C6685A-FF8E-40A7-B1AE-FC6511BC922F}" type="pres">
      <dgm:prSet presAssocID="{7E58A9B7-95F9-4CB1-8004-EBFD4A0A9F69}" presName="level" presStyleLbl="node1" presStyleIdx="5" presStyleCnt="7">
        <dgm:presLayoutVars>
          <dgm:chMax val="1"/>
          <dgm:bulletEnabled val="1"/>
        </dgm:presLayoutVars>
      </dgm:prSet>
      <dgm:spPr/>
      <dgm:t>
        <a:bodyPr/>
        <a:lstStyle/>
        <a:p>
          <a:endParaRPr lang="en-AU"/>
        </a:p>
      </dgm:t>
    </dgm:pt>
    <dgm:pt modelId="{754D03F0-CD2A-4C4D-8766-8D59D7D6B503}" type="pres">
      <dgm:prSet presAssocID="{7E58A9B7-95F9-4CB1-8004-EBFD4A0A9F69}" presName="levelTx" presStyleLbl="revTx" presStyleIdx="0" presStyleCnt="0">
        <dgm:presLayoutVars>
          <dgm:chMax val="1"/>
          <dgm:bulletEnabled val="1"/>
        </dgm:presLayoutVars>
      </dgm:prSet>
      <dgm:spPr/>
      <dgm:t>
        <a:bodyPr/>
        <a:lstStyle/>
        <a:p>
          <a:endParaRPr lang="en-AU"/>
        </a:p>
      </dgm:t>
    </dgm:pt>
    <dgm:pt modelId="{2FA7FED4-07C9-4F25-9703-2E99F8915286}" type="pres">
      <dgm:prSet presAssocID="{7CB1BBDA-CC2F-4E3A-8DC9-D706A9CFE225}" presName="Name8" presStyleCnt="0"/>
      <dgm:spPr/>
    </dgm:pt>
    <dgm:pt modelId="{1925ED5E-B46A-4406-9E50-F064AF4F88A6}" type="pres">
      <dgm:prSet presAssocID="{7CB1BBDA-CC2F-4E3A-8DC9-D706A9CFE225}" presName="level" presStyleLbl="node1" presStyleIdx="6" presStyleCnt="7">
        <dgm:presLayoutVars>
          <dgm:chMax val="1"/>
          <dgm:bulletEnabled val="1"/>
        </dgm:presLayoutVars>
      </dgm:prSet>
      <dgm:spPr/>
      <dgm:t>
        <a:bodyPr/>
        <a:lstStyle/>
        <a:p>
          <a:endParaRPr lang="en-AU"/>
        </a:p>
      </dgm:t>
    </dgm:pt>
    <dgm:pt modelId="{1C50125A-154D-42F7-B839-23D16DEE9445}" type="pres">
      <dgm:prSet presAssocID="{7CB1BBDA-CC2F-4E3A-8DC9-D706A9CFE225}" presName="levelTx" presStyleLbl="revTx" presStyleIdx="0" presStyleCnt="0">
        <dgm:presLayoutVars>
          <dgm:chMax val="1"/>
          <dgm:bulletEnabled val="1"/>
        </dgm:presLayoutVars>
      </dgm:prSet>
      <dgm:spPr/>
      <dgm:t>
        <a:bodyPr/>
        <a:lstStyle/>
        <a:p>
          <a:endParaRPr lang="en-AU"/>
        </a:p>
      </dgm:t>
    </dgm:pt>
  </dgm:ptLst>
  <dgm:cxnLst>
    <dgm:cxn modelId="{2DE01C88-CE04-4199-9D8A-26BF16F3D370}" srcId="{71F7E364-E535-40A4-A829-9F054C88538F}" destId="{7CB1BBDA-CC2F-4E3A-8DC9-D706A9CFE225}" srcOrd="6" destOrd="0" parTransId="{220803AB-3FEF-4248-BE03-6906A86BDCA6}" sibTransId="{FD59BF3D-5EEF-459F-BBAF-D0926B3D5751}"/>
    <dgm:cxn modelId="{863ACFC7-7465-4204-8544-3251CD93163B}" type="presOf" srcId="{7E58A9B7-95F9-4CB1-8004-EBFD4A0A9F69}" destId="{B8C6685A-FF8E-40A7-B1AE-FC6511BC922F}" srcOrd="0" destOrd="0" presId="urn:microsoft.com/office/officeart/2005/8/layout/pyramid1"/>
    <dgm:cxn modelId="{33546AE3-9897-46FD-BFD6-238AA7871BC9}" type="presOf" srcId="{D39FBBD1-491C-4C2D-8FF0-2B9972EF65DD}" destId="{02DDE407-511E-4D39-9A0C-D5791846B86E}" srcOrd="1" destOrd="0" presId="urn:microsoft.com/office/officeart/2005/8/layout/pyramid1"/>
    <dgm:cxn modelId="{EC68BC6A-C531-4CB3-A115-928B82DA3D4A}" type="presOf" srcId="{CF266CB4-FB41-4CD0-BAF5-A6674A8BC1CE}" destId="{44A171C2-65A3-43EE-BEE3-EA5A2B6CF379}" srcOrd="1" destOrd="0" presId="urn:microsoft.com/office/officeart/2005/8/layout/pyramid1"/>
    <dgm:cxn modelId="{E0480C0E-4013-4C21-898D-74A9F871044D}" type="presOf" srcId="{22CBC50B-D416-4B85-A552-C0C4A0800074}" destId="{ED0DB293-60BB-4676-8361-846D89EA1D68}" srcOrd="0" destOrd="0" presId="urn:microsoft.com/office/officeart/2005/8/layout/pyramid1"/>
    <dgm:cxn modelId="{9FA12FA9-C49F-4223-AD90-1D2CAC3B6716}" srcId="{71F7E364-E535-40A4-A829-9F054C88538F}" destId="{4037FDAE-3D18-4772-BC9E-CBF7BE8DD1DE}" srcOrd="2" destOrd="0" parTransId="{66B49A92-5753-4A60-956E-C4A854DFF017}" sibTransId="{C0820305-B954-4DC0-A286-E4E9B5D753EE}"/>
    <dgm:cxn modelId="{B89ECE7A-909B-4DC2-AFBE-F80EA2D79C19}" type="presOf" srcId="{9654F058-F639-4F46-A4D1-C2180668234D}" destId="{9AEEB892-7952-4021-A162-54B262FB5756}" srcOrd="1" destOrd="0" presId="urn:microsoft.com/office/officeart/2005/8/layout/pyramid1"/>
    <dgm:cxn modelId="{D9D4B5B9-A30A-4FD6-97E6-7C912E2E7DF4}" type="presOf" srcId="{4037FDAE-3D18-4772-BC9E-CBF7BE8DD1DE}" destId="{6D1E63D6-19E6-472D-9C3F-26B37AA3268A}" srcOrd="0" destOrd="0" presId="urn:microsoft.com/office/officeart/2005/8/layout/pyramid1"/>
    <dgm:cxn modelId="{12A45E66-7401-433B-9FF5-68AB80DC5C98}" srcId="{71F7E364-E535-40A4-A829-9F054C88538F}" destId="{7E58A9B7-95F9-4CB1-8004-EBFD4A0A9F69}" srcOrd="5" destOrd="0" parTransId="{429D328F-674F-41C0-81CD-965239B44392}" sibTransId="{95A6EE86-E49C-46B6-B090-1FE1A9A5F5A2}"/>
    <dgm:cxn modelId="{2DDB1C25-AB6C-4FA7-A58D-2CDD510C35B6}" type="presOf" srcId="{71F7E364-E535-40A4-A829-9F054C88538F}" destId="{F738F5F6-E228-4DFC-B74A-61BDDC6BAC47}" srcOrd="0" destOrd="0" presId="urn:microsoft.com/office/officeart/2005/8/layout/pyramid1"/>
    <dgm:cxn modelId="{F65F56EC-55BF-4D4D-BC8D-34308F8CE7F2}" type="presOf" srcId="{22CBC50B-D416-4B85-A552-C0C4A0800074}" destId="{C5F92266-5035-4A71-B757-8FA9C95AD123}" srcOrd="1" destOrd="0" presId="urn:microsoft.com/office/officeart/2005/8/layout/pyramid1"/>
    <dgm:cxn modelId="{BACAD6A7-1829-4595-80DF-FFD9B59F46A4}" srcId="{71F7E364-E535-40A4-A829-9F054C88538F}" destId="{22CBC50B-D416-4B85-A552-C0C4A0800074}" srcOrd="0" destOrd="0" parTransId="{7AF4D960-B86E-4FCD-915A-4DB4C28530BD}" sibTransId="{D3F689B0-3C4C-4D2C-9952-D646ED9081D9}"/>
    <dgm:cxn modelId="{FF4E8AAB-207E-4735-BD22-75597E3DCBA0}" type="presOf" srcId="{D39FBBD1-491C-4C2D-8FF0-2B9972EF65DD}" destId="{31565F12-8FA1-46B4-9CE2-318FCECD70C7}" srcOrd="0" destOrd="0" presId="urn:microsoft.com/office/officeart/2005/8/layout/pyramid1"/>
    <dgm:cxn modelId="{35E3802B-A9E1-42D2-8722-AF87375D5A21}" type="presOf" srcId="{9654F058-F639-4F46-A4D1-C2180668234D}" destId="{FF76D865-6C02-445D-907F-83703698154D}" srcOrd="0" destOrd="0" presId="urn:microsoft.com/office/officeart/2005/8/layout/pyramid1"/>
    <dgm:cxn modelId="{2976C7D8-1AC3-49F5-BE76-5332B729B43F}" srcId="{71F7E364-E535-40A4-A829-9F054C88538F}" destId="{CF266CB4-FB41-4CD0-BAF5-A6674A8BC1CE}" srcOrd="4" destOrd="0" parTransId="{F8B68021-EE7A-4142-83C6-E8F70CB74C7C}" sibTransId="{AFA6185A-3447-4537-870A-C658A1F25574}"/>
    <dgm:cxn modelId="{A871EA65-F200-4A97-A982-A98D68C11AF8}" srcId="{71F7E364-E535-40A4-A829-9F054C88538F}" destId="{9654F058-F639-4F46-A4D1-C2180668234D}" srcOrd="3" destOrd="0" parTransId="{C900666D-2F62-4FF7-9BDE-19E1B51F6479}" sibTransId="{CD5ADBA5-43D6-4AA7-930F-17C683E8BD4B}"/>
    <dgm:cxn modelId="{47F63AA0-802D-4531-9F5D-8938454C23E6}" type="presOf" srcId="{7E58A9B7-95F9-4CB1-8004-EBFD4A0A9F69}" destId="{754D03F0-CD2A-4C4D-8766-8D59D7D6B503}" srcOrd="1" destOrd="0" presId="urn:microsoft.com/office/officeart/2005/8/layout/pyramid1"/>
    <dgm:cxn modelId="{BB4CF359-C342-40F8-B9AF-4C3DFB27A050}" type="presOf" srcId="{7CB1BBDA-CC2F-4E3A-8DC9-D706A9CFE225}" destId="{1C50125A-154D-42F7-B839-23D16DEE9445}" srcOrd="1" destOrd="0" presId="urn:microsoft.com/office/officeart/2005/8/layout/pyramid1"/>
    <dgm:cxn modelId="{86CD6FE2-E974-44E8-B204-27842764F434}" type="presOf" srcId="{7CB1BBDA-CC2F-4E3A-8DC9-D706A9CFE225}" destId="{1925ED5E-B46A-4406-9E50-F064AF4F88A6}" srcOrd="0" destOrd="0" presId="urn:microsoft.com/office/officeart/2005/8/layout/pyramid1"/>
    <dgm:cxn modelId="{C494964C-B890-43D5-AE08-83612BD0DF60}" type="presOf" srcId="{4037FDAE-3D18-4772-BC9E-CBF7BE8DD1DE}" destId="{1076C7CD-6BA6-48DF-8D0D-BA21A987C91D}" srcOrd="1" destOrd="0" presId="urn:microsoft.com/office/officeart/2005/8/layout/pyramid1"/>
    <dgm:cxn modelId="{F1188125-F398-4383-A926-572BE0074AF9}" type="presOf" srcId="{CF266CB4-FB41-4CD0-BAF5-A6674A8BC1CE}" destId="{A2B20770-5DBA-42FE-8674-2FE912396632}" srcOrd="0" destOrd="0" presId="urn:microsoft.com/office/officeart/2005/8/layout/pyramid1"/>
    <dgm:cxn modelId="{D3DFA25B-AD5F-4312-A29B-E516C96F63AB}" srcId="{71F7E364-E535-40A4-A829-9F054C88538F}" destId="{D39FBBD1-491C-4C2D-8FF0-2B9972EF65DD}" srcOrd="1" destOrd="0" parTransId="{BC0B167F-95C0-48F9-9CA3-B9E7D3982C37}" sibTransId="{D00CF5A0-E6AA-4DA5-8DC2-7A33FF077EC2}"/>
    <dgm:cxn modelId="{8AA25012-3F27-4390-9651-CF5692B06B44}" type="presParOf" srcId="{F738F5F6-E228-4DFC-B74A-61BDDC6BAC47}" destId="{82ADB599-36D7-4EDC-933C-D7BC7BA7FC67}" srcOrd="0" destOrd="0" presId="urn:microsoft.com/office/officeart/2005/8/layout/pyramid1"/>
    <dgm:cxn modelId="{BE557603-821D-4067-9BEC-14290B927CF6}" type="presParOf" srcId="{82ADB599-36D7-4EDC-933C-D7BC7BA7FC67}" destId="{ED0DB293-60BB-4676-8361-846D89EA1D68}" srcOrd="0" destOrd="0" presId="urn:microsoft.com/office/officeart/2005/8/layout/pyramid1"/>
    <dgm:cxn modelId="{B6888D10-3EC3-422E-9D99-E5DC34647AD5}" type="presParOf" srcId="{82ADB599-36D7-4EDC-933C-D7BC7BA7FC67}" destId="{C5F92266-5035-4A71-B757-8FA9C95AD123}" srcOrd="1" destOrd="0" presId="urn:microsoft.com/office/officeart/2005/8/layout/pyramid1"/>
    <dgm:cxn modelId="{54210F7B-58FA-4FD4-9C08-DE71FFD1E60E}" type="presParOf" srcId="{F738F5F6-E228-4DFC-B74A-61BDDC6BAC47}" destId="{3CB233FD-B2CD-448B-BC76-559BB59C6A51}" srcOrd="1" destOrd="0" presId="urn:microsoft.com/office/officeart/2005/8/layout/pyramid1"/>
    <dgm:cxn modelId="{8C6032DA-4203-4A3F-8DB5-7EF6A385E25A}" type="presParOf" srcId="{3CB233FD-B2CD-448B-BC76-559BB59C6A51}" destId="{31565F12-8FA1-46B4-9CE2-318FCECD70C7}" srcOrd="0" destOrd="0" presId="urn:microsoft.com/office/officeart/2005/8/layout/pyramid1"/>
    <dgm:cxn modelId="{62C763DC-D411-49BE-A9F8-A722E35194FA}" type="presParOf" srcId="{3CB233FD-B2CD-448B-BC76-559BB59C6A51}" destId="{02DDE407-511E-4D39-9A0C-D5791846B86E}" srcOrd="1" destOrd="0" presId="urn:microsoft.com/office/officeart/2005/8/layout/pyramid1"/>
    <dgm:cxn modelId="{68EC8DF5-6AE4-4C2A-8434-B1B93B4C5214}" type="presParOf" srcId="{F738F5F6-E228-4DFC-B74A-61BDDC6BAC47}" destId="{03E9664A-38EE-4D4C-A4FF-1D44B6045519}" srcOrd="2" destOrd="0" presId="urn:microsoft.com/office/officeart/2005/8/layout/pyramid1"/>
    <dgm:cxn modelId="{4337EF52-7A8B-4DE3-8564-12D3733942A0}" type="presParOf" srcId="{03E9664A-38EE-4D4C-A4FF-1D44B6045519}" destId="{6D1E63D6-19E6-472D-9C3F-26B37AA3268A}" srcOrd="0" destOrd="0" presId="urn:microsoft.com/office/officeart/2005/8/layout/pyramid1"/>
    <dgm:cxn modelId="{1C903507-1DA9-4F02-8353-C8D4D12AFFD9}" type="presParOf" srcId="{03E9664A-38EE-4D4C-A4FF-1D44B6045519}" destId="{1076C7CD-6BA6-48DF-8D0D-BA21A987C91D}" srcOrd="1" destOrd="0" presId="urn:microsoft.com/office/officeart/2005/8/layout/pyramid1"/>
    <dgm:cxn modelId="{FC510C07-A635-48AA-8E8C-CE41936DF8D0}" type="presParOf" srcId="{F738F5F6-E228-4DFC-B74A-61BDDC6BAC47}" destId="{15F400D3-65DA-4A0A-8BAE-8930D1E4ED00}" srcOrd="3" destOrd="0" presId="urn:microsoft.com/office/officeart/2005/8/layout/pyramid1"/>
    <dgm:cxn modelId="{D9BEA2C3-7345-4B8C-AA36-834992D2D1E0}" type="presParOf" srcId="{15F400D3-65DA-4A0A-8BAE-8930D1E4ED00}" destId="{FF76D865-6C02-445D-907F-83703698154D}" srcOrd="0" destOrd="0" presId="urn:microsoft.com/office/officeart/2005/8/layout/pyramid1"/>
    <dgm:cxn modelId="{D10681ED-428D-4619-8008-17EF35FF0441}" type="presParOf" srcId="{15F400D3-65DA-4A0A-8BAE-8930D1E4ED00}" destId="{9AEEB892-7952-4021-A162-54B262FB5756}" srcOrd="1" destOrd="0" presId="urn:microsoft.com/office/officeart/2005/8/layout/pyramid1"/>
    <dgm:cxn modelId="{DB02AAD1-86B3-4BBD-819D-707B2B12E58F}" type="presParOf" srcId="{F738F5F6-E228-4DFC-B74A-61BDDC6BAC47}" destId="{3D70F6CA-D83B-4823-AD99-CE93E560CAC0}" srcOrd="4" destOrd="0" presId="urn:microsoft.com/office/officeart/2005/8/layout/pyramid1"/>
    <dgm:cxn modelId="{FD304B31-7516-4E9D-A5D2-C18E025243AB}" type="presParOf" srcId="{3D70F6CA-D83B-4823-AD99-CE93E560CAC0}" destId="{A2B20770-5DBA-42FE-8674-2FE912396632}" srcOrd="0" destOrd="0" presId="urn:microsoft.com/office/officeart/2005/8/layout/pyramid1"/>
    <dgm:cxn modelId="{05DEC3C5-307E-43CC-BE7A-ED0D8E9D90BA}" type="presParOf" srcId="{3D70F6CA-D83B-4823-AD99-CE93E560CAC0}" destId="{44A171C2-65A3-43EE-BEE3-EA5A2B6CF379}" srcOrd="1" destOrd="0" presId="urn:microsoft.com/office/officeart/2005/8/layout/pyramid1"/>
    <dgm:cxn modelId="{853D68ED-F1BF-44A8-AE05-E6119805DD7D}" type="presParOf" srcId="{F738F5F6-E228-4DFC-B74A-61BDDC6BAC47}" destId="{1E27276D-252E-42F7-9C1B-E73EDC6A8800}" srcOrd="5" destOrd="0" presId="urn:microsoft.com/office/officeart/2005/8/layout/pyramid1"/>
    <dgm:cxn modelId="{897C3661-BA9F-4FC7-8607-2AE8592AA253}" type="presParOf" srcId="{1E27276D-252E-42F7-9C1B-E73EDC6A8800}" destId="{B8C6685A-FF8E-40A7-B1AE-FC6511BC922F}" srcOrd="0" destOrd="0" presId="urn:microsoft.com/office/officeart/2005/8/layout/pyramid1"/>
    <dgm:cxn modelId="{C27D2891-BB35-4764-BEBD-EA9B6DAA1C3B}" type="presParOf" srcId="{1E27276D-252E-42F7-9C1B-E73EDC6A8800}" destId="{754D03F0-CD2A-4C4D-8766-8D59D7D6B503}" srcOrd="1" destOrd="0" presId="urn:microsoft.com/office/officeart/2005/8/layout/pyramid1"/>
    <dgm:cxn modelId="{35CD2B0A-E39B-4E86-9059-5B9A57E1F062}" type="presParOf" srcId="{F738F5F6-E228-4DFC-B74A-61BDDC6BAC47}" destId="{2FA7FED4-07C9-4F25-9703-2E99F8915286}" srcOrd="6" destOrd="0" presId="urn:microsoft.com/office/officeart/2005/8/layout/pyramid1"/>
    <dgm:cxn modelId="{B3AF70F6-E13E-496A-8924-C9EAD27711F3}" type="presParOf" srcId="{2FA7FED4-07C9-4F25-9703-2E99F8915286}" destId="{1925ED5E-B46A-4406-9E50-F064AF4F88A6}" srcOrd="0" destOrd="0" presId="urn:microsoft.com/office/officeart/2005/8/layout/pyramid1"/>
    <dgm:cxn modelId="{46CA0322-7E7A-4A7D-A894-269207B4C5B7}" type="presParOf" srcId="{2FA7FED4-07C9-4F25-9703-2E99F8915286}" destId="{1C50125A-154D-42F7-B839-23D16DEE9445}" srcOrd="1" destOrd="0" presId="urn:microsoft.com/office/officeart/2005/8/layout/pyramid1"/>
  </dgm:cxnLst>
  <dgm:bg>
    <a:noFill/>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0B347A-E361-4439-ADB8-45D75754697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AU"/>
        </a:p>
      </dgm:t>
    </dgm:pt>
    <dgm:pt modelId="{C319E8AE-7573-47E6-88E4-99597D126096}">
      <dgm:prSet phldrT="[Text]" custT="1"/>
      <dgm:spPr>
        <a:noFill/>
        <a:ln>
          <a:noFill/>
        </a:ln>
      </dgm:spPr>
      <dgm:t>
        <a:bodyPr/>
        <a:lstStyle/>
        <a:p>
          <a:pPr algn="r"/>
          <a:r>
            <a:rPr lang="en-AU" sz="2300" dirty="0" smtClean="0">
              <a:solidFill>
                <a:schemeClr val="accent6">
                  <a:lumMod val="75000"/>
                </a:schemeClr>
              </a:solidFill>
              <a:latin typeface="Arial" pitchFamily="34" charset="0"/>
              <a:cs typeface="Arial" pitchFamily="34" charset="0"/>
            </a:rPr>
            <a:t>_____________________  </a:t>
          </a:r>
          <a:r>
            <a:rPr lang="en-AU" sz="1400" dirty="0" smtClean="0">
              <a:solidFill>
                <a:schemeClr val="accent6">
                  <a:lumMod val="75000"/>
                </a:schemeClr>
              </a:solidFill>
              <a:latin typeface="Arial" pitchFamily="34" charset="0"/>
              <a:cs typeface="Arial" pitchFamily="34" charset="0"/>
            </a:rPr>
            <a:t> </a:t>
          </a:r>
          <a:r>
            <a:rPr lang="en-AU" sz="2300" dirty="0" smtClean="0">
              <a:solidFill>
                <a:schemeClr val="tx1">
                  <a:lumMod val="65000"/>
                  <a:lumOff val="35000"/>
                </a:schemeClr>
              </a:solidFill>
              <a:latin typeface="Arial" pitchFamily="34" charset="0"/>
              <a:cs typeface="Arial" pitchFamily="34" charset="0"/>
            </a:rPr>
            <a:t>5%</a:t>
          </a:r>
          <a:endParaRPr lang="en-AU" sz="2300" dirty="0">
            <a:solidFill>
              <a:schemeClr val="tx1">
                <a:lumMod val="65000"/>
                <a:lumOff val="35000"/>
              </a:schemeClr>
            </a:solidFill>
            <a:latin typeface="Arial" pitchFamily="34" charset="0"/>
            <a:cs typeface="Arial" pitchFamily="34" charset="0"/>
          </a:endParaRPr>
        </a:p>
      </dgm:t>
    </dgm:pt>
    <dgm:pt modelId="{5BBDC3C0-548D-41DD-98DF-8CDA3694F350}" type="parTrans" cxnId="{462DE544-73BD-47C2-9ACE-90DC51B8C4EF}">
      <dgm:prSet/>
      <dgm:spPr/>
      <dgm:t>
        <a:bodyPr/>
        <a:lstStyle/>
        <a:p>
          <a:pPr algn="r"/>
          <a:endParaRPr lang="en-AU"/>
        </a:p>
      </dgm:t>
    </dgm:pt>
    <dgm:pt modelId="{4C49E504-CFAA-4F97-A809-E46A8FAE4DFC}" type="sibTrans" cxnId="{462DE544-73BD-47C2-9ACE-90DC51B8C4EF}">
      <dgm:prSet/>
      <dgm:spPr/>
      <dgm:t>
        <a:bodyPr/>
        <a:lstStyle/>
        <a:p>
          <a:pPr algn="r"/>
          <a:endParaRPr lang="en-AU"/>
        </a:p>
      </dgm:t>
    </dgm:pt>
    <dgm:pt modelId="{9D135EA9-3B2F-45B4-999C-1918296DA1F8}">
      <dgm:prSet phldrT="[Text]"/>
      <dgm:spPr>
        <a:noFill/>
        <a:ln>
          <a:noFill/>
        </a:ln>
      </dgm:spPr>
      <dgm:t>
        <a:bodyPr/>
        <a:lstStyle/>
        <a:p>
          <a:pPr algn="r"/>
          <a:r>
            <a:rPr lang="en-AU" dirty="0" smtClean="0">
              <a:solidFill>
                <a:schemeClr val="accent6">
                  <a:lumMod val="75000"/>
                </a:schemeClr>
              </a:solidFill>
              <a:latin typeface="Arial" pitchFamily="34" charset="0"/>
              <a:cs typeface="Arial" pitchFamily="34" charset="0"/>
            </a:rPr>
            <a:t>__________________ </a:t>
          </a:r>
          <a:r>
            <a:rPr lang="en-AU" dirty="0" smtClean="0">
              <a:solidFill>
                <a:schemeClr val="tx1">
                  <a:lumMod val="65000"/>
                  <a:lumOff val="35000"/>
                </a:schemeClr>
              </a:solidFill>
              <a:latin typeface="Arial" pitchFamily="34" charset="0"/>
              <a:cs typeface="Arial" pitchFamily="34" charset="0"/>
            </a:rPr>
            <a:t>10%</a:t>
          </a:r>
          <a:endParaRPr lang="en-AU" dirty="0">
            <a:solidFill>
              <a:schemeClr val="tx1">
                <a:lumMod val="65000"/>
                <a:lumOff val="35000"/>
              </a:schemeClr>
            </a:solidFill>
            <a:latin typeface="Arial" pitchFamily="34" charset="0"/>
            <a:cs typeface="Arial" pitchFamily="34" charset="0"/>
          </a:endParaRPr>
        </a:p>
      </dgm:t>
    </dgm:pt>
    <dgm:pt modelId="{82D49DB3-4F69-45DE-85D9-57D1A25245ED}" type="parTrans" cxnId="{E60C6316-A290-46A7-ADCC-1675E6E9F22D}">
      <dgm:prSet/>
      <dgm:spPr/>
      <dgm:t>
        <a:bodyPr/>
        <a:lstStyle/>
        <a:p>
          <a:pPr algn="r"/>
          <a:endParaRPr lang="en-AU"/>
        </a:p>
      </dgm:t>
    </dgm:pt>
    <dgm:pt modelId="{282BA1E9-B9B8-4286-83CA-182834279016}" type="sibTrans" cxnId="{E60C6316-A290-46A7-ADCC-1675E6E9F22D}">
      <dgm:prSet/>
      <dgm:spPr/>
      <dgm:t>
        <a:bodyPr/>
        <a:lstStyle/>
        <a:p>
          <a:pPr algn="r"/>
          <a:endParaRPr lang="en-AU"/>
        </a:p>
      </dgm:t>
    </dgm:pt>
    <dgm:pt modelId="{503A6827-1F70-4121-B9F9-2E1E41C209B5}">
      <dgm:prSet phldrT="[Text]"/>
      <dgm:spPr>
        <a:noFill/>
        <a:ln>
          <a:noFill/>
        </a:ln>
      </dgm:spPr>
      <dgm:t>
        <a:bodyPr/>
        <a:lstStyle/>
        <a:p>
          <a:pPr algn="r"/>
          <a:r>
            <a:rPr lang="en-AU" dirty="0" smtClean="0">
              <a:solidFill>
                <a:schemeClr val="accent6">
                  <a:lumMod val="75000"/>
                </a:schemeClr>
              </a:solidFill>
              <a:latin typeface="Arial" pitchFamily="34" charset="0"/>
              <a:cs typeface="Arial" pitchFamily="34" charset="0"/>
            </a:rPr>
            <a:t>_______________ </a:t>
          </a:r>
          <a:r>
            <a:rPr lang="en-AU" dirty="0" smtClean="0">
              <a:solidFill>
                <a:schemeClr val="tx1">
                  <a:lumMod val="65000"/>
                  <a:lumOff val="35000"/>
                </a:schemeClr>
              </a:solidFill>
              <a:latin typeface="Arial" pitchFamily="34" charset="0"/>
              <a:cs typeface="Arial" pitchFamily="34" charset="0"/>
            </a:rPr>
            <a:t>20%</a:t>
          </a:r>
          <a:endParaRPr lang="en-AU" dirty="0">
            <a:solidFill>
              <a:schemeClr val="tx1">
                <a:lumMod val="65000"/>
                <a:lumOff val="35000"/>
              </a:schemeClr>
            </a:solidFill>
            <a:latin typeface="Arial" pitchFamily="34" charset="0"/>
            <a:cs typeface="Arial" pitchFamily="34" charset="0"/>
          </a:endParaRPr>
        </a:p>
      </dgm:t>
    </dgm:pt>
    <dgm:pt modelId="{448D1C2B-AA4A-4176-9484-96C003B152F9}" type="parTrans" cxnId="{BACADCD1-3A45-4324-948C-A1FB6A71FA8E}">
      <dgm:prSet/>
      <dgm:spPr/>
      <dgm:t>
        <a:bodyPr/>
        <a:lstStyle/>
        <a:p>
          <a:pPr algn="r"/>
          <a:endParaRPr lang="en-AU"/>
        </a:p>
      </dgm:t>
    </dgm:pt>
    <dgm:pt modelId="{0E6AE3BB-1C01-46CF-B6AD-E216E1038EFA}" type="sibTrans" cxnId="{BACADCD1-3A45-4324-948C-A1FB6A71FA8E}">
      <dgm:prSet/>
      <dgm:spPr/>
      <dgm:t>
        <a:bodyPr/>
        <a:lstStyle/>
        <a:p>
          <a:pPr algn="r"/>
          <a:endParaRPr lang="en-AU"/>
        </a:p>
      </dgm:t>
    </dgm:pt>
    <dgm:pt modelId="{2AFC72B7-BEFA-4541-9687-4498D3886360}">
      <dgm:prSet phldrT="[Text]"/>
      <dgm:spPr>
        <a:noFill/>
        <a:ln>
          <a:noFill/>
        </a:ln>
      </dgm:spPr>
      <dgm:t>
        <a:bodyPr/>
        <a:lstStyle/>
        <a:p>
          <a:pPr algn="r"/>
          <a:r>
            <a:rPr lang="en-AU" dirty="0" smtClean="0">
              <a:solidFill>
                <a:schemeClr val="accent6">
                  <a:lumMod val="75000"/>
                </a:schemeClr>
              </a:solidFill>
              <a:latin typeface="Arial" pitchFamily="34" charset="0"/>
              <a:cs typeface="Arial" pitchFamily="34" charset="0"/>
            </a:rPr>
            <a:t>____________ </a:t>
          </a:r>
          <a:r>
            <a:rPr lang="en-AU" dirty="0" smtClean="0">
              <a:solidFill>
                <a:schemeClr val="tx1">
                  <a:lumMod val="65000"/>
                  <a:lumOff val="35000"/>
                </a:schemeClr>
              </a:solidFill>
              <a:latin typeface="Arial" pitchFamily="34" charset="0"/>
              <a:cs typeface="Arial" pitchFamily="34" charset="0"/>
            </a:rPr>
            <a:t>30%</a:t>
          </a:r>
          <a:endParaRPr lang="en-AU" dirty="0">
            <a:solidFill>
              <a:schemeClr val="tx1">
                <a:lumMod val="65000"/>
                <a:lumOff val="35000"/>
              </a:schemeClr>
            </a:solidFill>
            <a:latin typeface="Arial" pitchFamily="34" charset="0"/>
            <a:cs typeface="Arial" pitchFamily="34" charset="0"/>
          </a:endParaRPr>
        </a:p>
      </dgm:t>
    </dgm:pt>
    <dgm:pt modelId="{D4F74553-1835-4D7D-B6E1-28115C4BC851}" type="parTrans" cxnId="{4D8EE10B-297C-494D-814A-83DD4745DC8C}">
      <dgm:prSet/>
      <dgm:spPr/>
      <dgm:t>
        <a:bodyPr/>
        <a:lstStyle/>
        <a:p>
          <a:pPr algn="r"/>
          <a:endParaRPr lang="en-AU"/>
        </a:p>
      </dgm:t>
    </dgm:pt>
    <dgm:pt modelId="{6961034A-0DF6-4DCE-BF29-FC1B8F460F38}" type="sibTrans" cxnId="{4D8EE10B-297C-494D-814A-83DD4745DC8C}">
      <dgm:prSet/>
      <dgm:spPr/>
      <dgm:t>
        <a:bodyPr/>
        <a:lstStyle/>
        <a:p>
          <a:pPr algn="r"/>
          <a:endParaRPr lang="en-AU"/>
        </a:p>
      </dgm:t>
    </dgm:pt>
    <dgm:pt modelId="{F278CB3B-F377-48AF-B50D-F1A6A583E049}">
      <dgm:prSet phldrT="[Text]"/>
      <dgm:spPr>
        <a:noFill/>
        <a:ln>
          <a:noFill/>
        </a:ln>
      </dgm:spPr>
      <dgm:t>
        <a:bodyPr/>
        <a:lstStyle/>
        <a:p>
          <a:pPr algn="r"/>
          <a:r>
            <a:rPr lang="en-AU" dirty="0" smtClean="0">
              <a:solidFill>
                <a:schemeClr val="accent6">
                  <a:lumMod val="75000"/>
                </a:schemeClr>
              </a:solidFill>
              <a:latin typeface="Arial" pitchFamily="34" charset="0"/>
              <a:cs typeface="Arial" pitchFamily="34" charset="0"/>
            </a:rPr>
            <a:t>________ </a:t>
          </a:r>
          <a:r>
            <a:rPr lang="en-AU" dirty="0" smtClean="0">
              <a:solidFill>
                <a:schemeClr val="tx1">
                  <a:lumMod val="65000"/>
                  <a:lumOff val="35000"/>
                </a:schemeClr>
              </a:solidFill>
              <a:latin typeface="Arial" pitchFamily="34" charset="0"/>
              <a:cs typeface="Arial" pitchFamily="34" charset="0"/>
            </a:rPr>
            <a:t>75%</a:t>
          </a:r>
          <a:endParaRPr lang="en-AU" dirty="0">
            <a:solidFill>
              <a:schemeClr val="tx1">
                <a:lumMod val="65000"/>
                <a:lumOff val="35000"/>
              </a:schemeClr>
            </a:solidFill>
            <a:latin typeface="Arial" pitchFamily="34" charset="0"/>
            <a:cs typeface="Arial" pitchFamily="34" charset="0"/>
          </a:endParaRPr>
        </a:p>
      </dgm:t>
    </dgm:pt>
    <dgm:pt modelId="{306E5264-35A7-4F31-8468-736617A69F91}" type="parTrans" cxnId="{A5A668A1-4CC7-4388-A8E7-A39A61C0BD49}">
      <dgm:prSet/>
      <dgm:spPr/>
      <dgm:t>
        <a:bodyPr/>
        <a:lstStyle/>
        <a:p>
          <a:pPr algn="r"/>
          <a:endParaRPr lang="en-AU"/>
        </a:p>
      </dgm:t>
    </dgm:pt>
    <dgm:pt modelId="{BCDEB8A8-6D26-48B1-A6C5-2305E7959465}" type="sibTrans" cxnId="{A5A668A1-4CC7-4388-A8E7-A39A61C0BD49}">
      <dgm:prSet/>
      <dgm:spPr/>
      <dgm:t>
        <a:bodyPr/>
        <a:lstStyle/>
        <a:p>
          <a:pPr algn="r"/>
          <a:endParaRPr lang="en-AU"/>
        </a:p>
      </dgm:t>
    </dgm:pt>
    <dgm:pt modelId="{24393D7E-AE9E-497D-98FB-3508EB695B6A}">
      <dgm:prSet phldrT="[Text]"/>
      <dgm:spPr>
        <a:noFill/>
        <a:ln>
          <a:noFill/>
        </a:ln>
      </dgm:spPr>
      <dgm:t>
        <a:bodyPr/>
        <a:lstStyle/>
        <a:p>
          <a:pPr algn="r"/>
          <a:r>
            <a:rPr lang="en-AU" dirty="0" smtClean="0">
              <a:solidFill>
                <a:schemeClr val="accent6">
                  <a:lumMod val="75000"/>
                </a:schemeClr>
              </a:solidFill>
              <a:latin typeface="Arial" pitchFamily="34" charset="0"/>
              <a:cs typeface="Arial" pitchFamily="34" charset="0"/>
            </a:rPr>
            <a:t>__________ </a:t>
          </a:r>
          <a:r>
            <a:rPr lang="en-AU" dirty="0" smtClean="0">
              <a:solidFill>
                <a:schemeClr val="tx1">
                  <a:lumMod val="65000"/>
                  <a:lumOff val="35000"/>
                </a:schemeClr>
              </a:solidFill>
              <a:latin typeface="Arial" pitchFamily="34" charset="0"/>
              <a:cs typeface="Arial" pitchFamily="34" charset="0"/>
            </a:rPr>
            <a:t>50%</a:t>
          </a:r>
          <a:endParaRPr lang="en-AU" dirty="0">
            <a:solidFill>
              <a:schemeClr val="tx1">
                <a:lumMod val="65000"/>
                <a:lumOff val="35000"/>
              </a:schemeClr>
            </a:solidFill>
            <a:latin typeface="Arial" pitchFamily="34" charset="0"/>
            <a:cs typeface="Arial" pitchFamily="34" charset="0"/>
          </a:endParaRPr>
        </a:p>
      </dgm:t>
    </dgm:pt>
    <dgm:pt modelId="{0FB79139-2848-4349-84A1-B8A5B5869530}" type="parTrans" cxnId="{7C2C29A9-0481-4084-AC88-647B1BEAD2F5}">
      <dgm:prSet/>
      <dgm:spPr/>
      <dgm:t>
        <a:bodyPr/>
        <a:lstStyle/>
        <a:p>
          <a:pPr algn="r"/>
          <a:endParaRPr lang="en-AU"/>
        </a:p>
      </dgm:t>
    </dgm:pt>
    <dgm:pt modelId="{CC711D84-93B0-45E5-84D1-DD63D69AF972}" type="sibTrans" cxnId="{7C2C29A9-0481-4084-AC88-647B1BEAD2F5}">
      <dgm:prSet/>
      <dgm:spPr/>
      <dgm:t>
        <a:bodyPr/>
        <a:lstStyle/>
        <a:p>
          <a:pPr algn="r"/>
          <a:endParaRPr lang="en-AU"/>
        </a:p>
      </dgm:t>
    </dgm:pt>
    <dgm:pt modelId="{FB37408C-3198-48A5-B0B8-2463320F92C6}">
      <dgm:prSet phldrT="[Text]"/>
      <dgm:spPr>
        <a:noFill/>
        <a:ln>
          <a:noFill/>
        </a:ln>
      </dgm:spPr>
      <dgm:t>
        <a:bodyPr/>
        <a:lstStyle/>
        <a:p>
          <a:pPr algn="r"/>
          <a:r>
            <a:rPr lang="en-AU" dirty="0" smtClean="0">
              <a:solidFill>
                <a:schemeClr val="accent6">
                  <a:lumMod val="75000"/>
                </a:schemeClr>
              </a:solidFill>
              <a:latin typeface="Arial" pitchFamily="34" charset="0"/>
              <a:cs typeface="Arial" pitchFamily="34" charset="0"/>
            </a:rPr>
            <a:t>______ </a:t>
          </a:r>
          <a:r>
            <a:rPr lang="en-AU" dirty="0" smtClean="0">
              <a:solidFill>
                <a:schemeClr val="tx1">
                  <a:lumMod val="65000"/>
                  <a:lumOff val="35000"/>
                </a:schemeClr>
              </a:solidFill>
              <a:latin typeface="Arial" pitchFamily="34" charset="0"/>
              <a:cs typeface="Arial" pitchFamily="34" charset="0"/>
            </a:rPr>
            <a:t>90%</a:t>
          </a:r>
          <a:endParaRPr lang="en-AU" dirty="0">
            <a:solidFill>
              <a:schemeClr val="tx1">
                <a:lumMod val="65000"/>
                <a:lumOff val="35000"/>
              </a:schemeClr>
            </a:solidFill>
            <a:latin typeface="Arial" pitchFamily="34" charset="0"/>
            <a:cs typeface="Arial" pitchFamily="34" charset="0"/>
          </a:endParaRPr>
        </a:p>
      </dgm:t>
    </dgm:pt>
    <dgm:pt modelId="{6ED360D0-D5AC-473C-B4A7-D612373947F3}" type="parTrans" cxnId="{BF1D7A95-E7B1-4EA6-AE81-BE58313AD191}">
      <dgm:prSet/>
      <dgm:spPr/>
      <dgm:t>
        <a:bodyPr/>
        <a:lstStyle/>
        <a:p>
          <a:pPr algn="r"/>
          <a:endParaRPr lang="en-AU"/>
        </a:p>
      </dgm:t>
    </dgm:pt>
    <dgm:pt modelId="{2556FEA2-9B1C-45B5-8490-A5708164941C}" type="sibTrans" cxnId="{BF1D7A95-E7B1-4EA6-AE81-BE58313AD191}">
      <dgm:prSet/>
      <dgm:spPr/>
      <dgm:t>
        <a:bodyPr/>
        <a:lstStyle/>
        <a:p>
          <a:pPr algn="r"/>
          <a:endParaRPr lang="en-AU"/>
        </a:p>
      </dgm:t>
    </dgm:pt>
    <dgm:pt modelId="{77C71A0E-9C51-4364-9FD5-E5FDB7F7AAA1}" type="pres">
      <dgm:prSet presAssocID="{6F0B347A-E361-4439-ADB8-45D75754697A}" presName="linear" presStyleCnt="0">
        <dgm:presLayoutVars>
          <dgm:animLvl val="lvl"/>
          <dgm:resizeHandles val="exact"/>
        </dgm:presLayoutVars>
      </dgm:prSet>
      <dgm:spPr/>
      <dgm:t>
        <a:bodyPr/>
        <a:lstStyle/>
        <a:p>
          <a:endParaRPr lang="en-AU"/>
        </a:p>
      </dgm:t>
    </dgm:pt>
    <dgm:pt modelId="{F77B248A-90FC-48DA-B549-24E39EF82E79}" type="pres">
      <dgm:prSet presAssocID="{C319E8AE-7573-47E6-88E4-99597D126096}" presName="parentText" presStyleLbl="node1" presStyleIdx="0" presStyleCnt="7">
        <dgm:presLayoutVars>
          <dgm:chMax val="0"/>
          <dgm:bulletEnabled val="1"/>
        </dgm:presLayoutVars>
      </dgm:prSet>
      <dgm:spPr/>
      <dgm:t>
        <a:bodyPr/>
        <a:lstStyle/>
        <a:p>
          <a:endParaRPr lang="en-AU"/>
        </a:p>
      </dgm:t>
    </dgm:pt>
    <dgm:pt modelId="{7FAC488F-D4CC-467D-A11C-35E5BCDE1973}" type="pres">
      <dgm:prSet presAssocID="{4C49E504-CFAA-4F97-A809-E46A8FAE4DFC}" presName="spacer" presStyleCnt="0"/>
      <dgm:spPr/>
    </dgm:pt>
    <dgm:pt modelId="{2DE31E5F-D9D4-483B-B3ED-AF93879C81DA}" type="pres">
      <dgm:prSet presAssocID="{9D135EA9-3B2F-45B4-999C-1918296DA1F8}" presName="parentText" presStyleLbl="node1" presStyleIdx="1" presStyleCnt="7">
        <dgm:presLayoutVars>
          <dgm:chMax val="0"/>
          <dgm:bulletEnabled val="1"/>
        </dgm:presLayoutVars>
      </dgm:prSet>
      <dgm:spPr/>
      <dgm:t>
        <a:bodyPr/>
        <a:lstStyle/>
        <a:p>
          <a:endParaRPr lang="en-AU"/>
        </a:p>
      </dgm:t>
    </dgm:pt>
    <dgm:pt modelId="{6BFA53DC-1B5E-4592-B894-547D15E1A7DD}" type="pres">
      <dgm:prSet presAssocID="{282BA1E9-B9B8-4286-83CA-182834279016}" presName="spacer" presStyleCnt="0"/>
      <dgm:spPr/>
    </dgm:pt>
    <dgm:pt modelId="{E7E26522-A798-4BB7-A2BC-C0857D9C5183}" type="pres">
      <dgm:prSet presAssocID="{503A6827-1F70-4121-B9F9-2E1E41C209B5}" presName="parentText" presStyleLbl="node1" presStyleIdx="2" presStyleCnt="7">
        <dgm:presLayoutVars>
          <dgm:chMax val="0"/>
          <dgm:bulletEnabled val="1"/>
        </dgm:presLayoutVars>
      </dgm:prSet>
      <dgm:spPr/>
      <dgm:t>
        <a:bodyPr/>
        <a:lstStyle/>
        <a:p>
          <a:endParaRPr lang="en-AU"/>
        </a:p>
      </dgm:t>
    </dgm:pt>
    <dgm:pt modelId="{0FF002EB-0AD3-4299-BDB1-F30CB3F522FE}" type="pres">
      <dgm:prSet presAssocID="{0E6AE3BB-1C01-46CF-B6AD-E216E1038EFA}" presName="spacer" presStyleCnt="0"/>
      <dgm:spPr/>
    </dgm:pt>
    <dgm:pt modelId="{790D3B50-CC2B-46D4-A240-39FAD22717A8}" type="pres">
      <dgm:prSet presAssocID="{2AFC72B7-BEFA-4541-9687-4498D3886360}" presName="parentText" presStyleLbl="node1" presStyleIdx="3" presStyleCnt="7">
        <dgm:presLayoutVars>
          <dgm:chMax val="0"/>
          <dgm:bulletEnabled val="1"/>
        </dgm:presLayoutVars>
      </dgm:prSet>
      <dgm:spPr/>
      <dgm:t>
        <a:bodyPr/>
        <a:lstStyle/>
        <a:p>
          <a:endParaRPr lang="en-AU"/>
        </a:p>
      </dgm:t>
    </dgm:pt>
    <dgm:pt modelId="{25F226F1-B492-4C46-AD22-37F8252B09F1}" type="pres">
      <dgm:prSet presAssocID="{6961034A-0DF6-4DCE-BF29-FC1B8F460F38}" presName="spacer" presStyleCnt="0"/>
      <dgm:spPr/>
    </dgm:pt>
    <dgm:pt modelId="{DCE04B5C-CED1-4AF4-823B-972EE110429E}" type="pres">
      <dgm:prSet presAssocID="{24393D7E-AE9E-497D-98FB-3508EB695B6A}" presName="parentText" presStyleLbl="node1" presStyleIdx="4" presStyleCnt="7">
        <dgm:presLayoutVars>
          <dgm:chMax val="0"/>
          <dgm:bulletEnabled val="1"/>
        </dgm:presLayoutVars>
      </dgm:prSet>
      <dgm:spPr/>
      <dgm:t>
        <a:bodyPr/>
        <a:lstStyle/>
        <a:p>
          <a:endParaRPr lang="en-AU"/>
        </a:p>
      </dgm:t>
    </dgm:pt>
    <dgm:pt modelId="{5CCB2153-BA12-4DE6-91C5-DE5D89E466EC}" type="pres">
      <dgm:prSet presAssocID="{CC711D84-93B0-45E5-84D1-DD63D69AF972}" presName="spacer" presStyleCnt="0"/>
      <dgm:spPr/>
    </dgm:pt>
    <dgm:pt modelId="{F4AFA5D4-6A60-4644-9B3F-1E1A3494DFDC}" type="pres">
      <dgm:prSet presAssocID="{F278CB3B-F377-48AF-B50D-F1A6A583E049}" presName="parentText" presStyleLbl="node1" presStyleIdx="5" presStyleCnt="7" custLinFactNeighborY="17927">
        <dgm:presLayoutVars>
          <dgm:chMax val="0"/>
          <dgm:bulletEnabled val="1"/>
        </dgm:presLayoutVars>
      </dgm:prSet>
      <dgm:spPr/>
      <dgm:t>
        <a:bodyPr/>
        <a:lstStyle/>
        <a:p>
          <a:endParaRPr lang="en-AU"/>
        </a:p>
      </dgm:t>
    </dgm:pt>
    <dgm:pt modelId="{D80372A6-20FF-4395-9445-9E91AB1B7381}" type="pres">
      <dgm:prSet presAssocID="{BCDEB8A8-6D26-48B1-A6C5-2305E7959465}" presName="spacer" presStyleCnt="0"/>
      <dgm:spPr/>
    </dgm:pt>
    <dgm:pt modelId="{55F32EB2-24D9-459E-BE0F-7D1BA92FA1DA}" type="pres">
      <dgm:prSet presAssocID="{FB37408C-3198-48A5-B0B8-2463320F92C6}" presName="parentText" presStyleLbl="node1" presStyleIdx="6" presStyleCnt="7" custLinFactNeighborY="0">
        <dgm:presLayoutVars>
          <dgm:chMax val="0"/>
          <dgm:bulletEnabled val="1"/>
        </dgm:presLayoutVars>
      </dgm:prSet>
      <dgm:spPr/>
      <dgm:t>
        <a:bodyPr/>
        <a:lstStyle/>
        <a:p>
          <a:endParaRPr lang="en-AU"/>
        </a:p>
      </dgm:t>
    </dgm:pt>
  </dgm:ptLst>
  <dgm:cxnLst>
    <dgm:cxn modelId="{BACADCD1-3A45-4324-948C-A1FB6A71FA8E}" srcId="{6F0B347A-E361-4439-ADB8-45D75754697A}" destId="{503A6827-1F70-4121-B9F9-2E1E41C209B5}" srcOrd="2" destOrd="0" parTransId="{448D1C2B-AA4A-4176-9484-96C003B152F9}" sibTransId="{0E6AE3BB-1C01-46CF-B6AD-E216E1038EFA}"/>
    <dgm:cxn modelId="{9AB2907D-A961-4FE0-A9A3-63963285EAE1}" type="presOf" srcId="{6F0B347A-E361-4439-ADB8-45D75754697A}" destId="{77C71A0E-9C51-4364-9FD5-E5FDB7F7AAA1}" srcOrd="0" destOrd="0" presId="urn:microsoft.com/office/officeart/2005/8/layout/vList2"/>
    <dgm:cxn modelId="{4D8EE10B-297C-494D-814A-83DD4745DC8C}" srcId="{6F0B347A-E361-4439-ADB8-45D75754697A}" destId="{2AFC72B7-BEFA-4541-9687-4498D3886360}" srcOrd="3" destOrd="0" parTransId="{D4F74553-1835-4D7D-B6E1-28115C4BC851}" sibTransId="{6961034A-0DF6-4DCE-BF29-FC1B8F460F38}"/>
    <dgm:cxn modelId="{A5A668A1-4CC7-4388-A8E7-A39A61C0BD49}" srcId="{6F0B347A-E361-4439-ADB8-45D75754697A}" destId="{F278CB3B-F377-48AF-B50D-F1A6A583E049}" srcOrd="5" destOrd="0" parTransId="{306E5264-35A7-4F31-8468-736617A69F91}" sibTransId="{BCDEB8A8-6D26-48B1-A6C5-2305E7959465}"/>
    <dgm:cxn modelId="{462DE544-73BD-47C2-9ACE-90DC51B8C4EF}" srcId="{6F0B347A-E361-4439-ADB8-45D75754697A}" destId="{C319E8AE-7573-47E6-88E4-99597D126096}" srcOrd="0" destOrd="0" parTransId="{5BBDC3C0-548D-41DD-98DF-8CDA3694F350}" sibTransId="{4C49E504-CFAA-4F97-A809-E46A8FAE4DFC}"/>
    <dgm:cxn modelId="{8080A011-6F12-4B7F-ACFD-FAFAC9F56B21}" type="presOf" srcId="{2AFC72B7-BEFA-4541-9687-4498D3886360}" destId="{790D3B50-CC2B-46D4-A240-39FAD22717A8}" srcOrd="0" destOrd="0" presId="urn:microsoft.com/office/officeart/2005/8/layout/vList2"/>
    <dgm:cxn modelId="{D0B8B991-49B6-458E-8D8E-8F5DC9525F50}" type="presOf" srcId="{503A6827-1F70-4121-B9F9-2E1E41C209B5}" destId="{E7E26522-A798-4BB7-A2BC-C0857D9C5183}" srcOrd="0" destOrd="0" presId="urn:microsoft.com/office/officeart/2005/8/layout/vList2"/>
    <dgm:cxn modelId="{BF1D7A95-E7B1-4EA6-AE81-BE58313AD191}" srcId="{6F0B347A-E361-4439-ADB8-45D75754697A}" destId="{FB37408C-3198-48A5-B0B8-2463320F92C6}" srcOrd="6" destOrd="0" parTransId="{6ED360D0-D5AC-473C-B4A7-D612373947F3}" sibTransId="{2556FEA2-9B1C-45B5-8490-A5708164941C}"/>
    <dgm:cxn modelId="{E60C6316-A290-46A7-ADCC-1675E6E9F22D}" srcId="{6F0B347A-E361-4439-ADB8-45D75754697A}" destId="{9D135EA9-3B2F-45B4-999C-1918296DA1F8}" srcOrd="1" destOrd="0" parTransId="{82D49DB3-4F69-45DE-85D9-57D1A25245ED}" sibTransId="{282BA1E9-B9B8-4286-83CA-182834279016}"/>
    <dgm:cxn modelId="{F2EF58C8-DF19-4637-AE43-AA1B77D973A1}" type="presOf" srcId="{C319E8AE-7573-47E6-88E4-99597D126096}" destId="{F77B248A-90FC-48DA-B549-24E39EF82E79}" srcOrd="0" destOrd="0" presId="urn:microsoft.com/office/officeart/2005/8/layout/vList2"/>
    <dgm:cxn modelId="{7C2C29A9-0481-4084-AC88-647B1BEAD2F5}" srcId="{6F0B347A-E361-4439-ADB8-45D75754697A}" destId="{24393D7E-AE9E-497D-98FB-3508EB695B6A}" srcOrd="4" destOrd="0" parTransId="{0FB79139-2848-4349-84A1-B8A5B5869530}" sibTransId="{CC711D84-93B0-45E5-84D1-DD63D69AF972}"/>
    <dgm:cxn modelId="{E5725026-06FA-4A79-AF29-6FB62A18A1C9}" type="presOf" srcId="{FB37408C-3198-48A5-B0B8-2463320F92C6}" destId="{55F32EB2-24D9-459E-BE0F-7D1BA92FA1DA}" srcOrd="0" destOrd="0" presId="urn:microsoft.com/office/officeart/2005/8/layout/vList2"/>
    <dgm:cxn modelId="{0C9E123C-FA93-46C1-9E41-0DE9C9196DE0}" type="presOf" srcId="{9D135EA9-3B2F-45B4-999C-1918296DA1F8}" destId="{2DE31E5F-D9D4-483B-B3ED-AF93879C81DA}" srcOrd="0" destOrd="0" presId="urn:microsoft.com/office/officeart/2005/8/layout/vList2"/>
    <dgm:cxn modelId="{1B751C5A-60DB-48C4-944D-F2947C474436}" type="presOf" srcId="{24393D7E-AE9E-497D-98FB-3508EB695B6A}" destId="{DCE04B5C-CED1-4AF4-823B-972EE110429E}" srcOrd="0" destOrd="0" presId="urn:microsoft.com/office/officeart/2005/8/layout/vList2"/>
    <dgm:cxn modelId="{B11F0F19-5F3A-435E-A0B1-0D732A8ED2C6}" type="presOf" srcId="{F278CB3B-F377-48AF-B50D-F1A6A583E049}" destId="{F4AFA5D4-6A60-4644-9B3F-1E1A3494DFDC}" srcOrd="0" destOrd="0" presId="urn:microsoft.com/office/officeart/2005/8/layout/vList2"/>
    <dgm:cxn modelId="{0F785737-795C-476E-A5B8-8FEFFB3B0D98}" type="presParOf" srcId="{77C71A0E-9C51-4364-9FD5-E5FDB7F7AAA1}" destId="{F77B248A-90FC-48DA-B549-24E39EF82E79}" srcOrd="0" destOrd="0" presId="urn:microsoft.com/office/officeart/2005/8/layout/vList2"/>
    <dgm:cxn modelId="{54EF27A4-6C59-4AAC-AD0A-72776655EC10}" type="presParOf" srcId="{77C71A0E-9C51-4364-9FD5-E5FDB7F7AAA1}" destId="{7FAC488F-D4CC-467D-A11C-35E5BCDE1973}" srcOrd="1" destOrd="0" presId="urn:microsoft.com/office/officeart/2005/8/layout/vList2"/>
    <dgm:cxn modelId="{CE3556B4-F50B-4226-B8CB-B6B618310548}" type="presParOf" srcId="{77C71A0E-9C51-4364-9FD5-E5FDB7F7AAA1}" destId="{2DE31E5F-D9D4-483B-B3ED-AF93879C81DA}" srcOrd="2" destOrd="0" presId="urn:microsoft.com/office/officeart/2005/8/layout/vList2"/>
    <dgm:cxn modelId="{93A9DD05-33A0-4D23-B0E0-F5E0493A9536}" type="presParOf" srcId="{77C71A0E-9C51-4364-9FD5-E5FDB7F7AAA1}" destId="{6BFA53DC-1B5E-4592-B894-547D15E1A7DD}" srcOrd="3" destOrd="0" presId="urn:microsoft.com/office/officeart/2005/8/layout/vList2"/>
    <dgm:cxn modelId="{6E890566-BFDA-4509-861F-0A80B5F22DA8}" type="presParOf" srcId="{77C71A0E-9C51-4364-9FD5-E5FDB7F7AAA1}" destId="{E7E26522-A798-4BB7-A2BC-C0857D9C5183}" srcOrd="4" destOrd="0" presId="urn:microsoft.com/office/officeart/2005/8/layout/vList2"/>
    <dgm:cxn modelId="{D72F1E13-2BB2-4FB3-8876-5B9A9B8E435A}" type="presParOf" srcId="{77C71A0E-9C51-4364-9FD5-E5FDB7F7AAA1}" destId="{0FF002EB-0AD3-4299-BDB1-F30CB3F522FE}" srcOrd="5" destOrd="0" presId="urn:microsoft.com/office/officeart/2005/8/layout/vList2"/>
    <dgm:cxn modelId="{802C20CB-B282-4286-8F36-3DB10B25081A}" type="presParOf" srcId="{77C71A0E-9C51-4364-9FD5-E5FDB7F7AAA1}" destId="{790D3B50-CC2B-46D4-A240-39FAD22717A8}" srcOrd="6" destOrd="0" presId="urn:microsoft.com/office/officeart/2005/8/layout/vList2"/>
    <dgm:cxn modelId="{746C0E47-F0C9-48EF-AAB2-7D0C9476E0E6}" type="presParOf" srcId="{77C71A0E-9C51-4364-9FD5-E5FDB7F7AAA1}" destId="{25F226F1-B492-4C46-AD22-37F8252B09F1}" srcOrd="7" destOrd="0" presId="urn:microsoft.com/office/officeart/2005/8/layout/vList2"/>
    <dgm:cxn modelId="{CF04F6E9-11F5-4E8A-8140-0F421BB31993}" type="presParOf" srcId="{77C71A0E-9C51-4364-9FD5-E5FDB7F7AAA1}" destId="{DCE04B5C-CED1-4AF4-823B-972EE110429E}" srcOrd="8" destOrd="0" presId="urn:microsoft.com/office/officeart/2005/8/layout/vList2"/>
    <dgm:cxn modelId="{461BB703-5F65-46DF-AB8A-09F8D0DC46A4}" type="presParOf" srcId="{77C71A0E-9C51-4364-9FD5-E5FDB7F7AAA1}" destId="{5CCB2153-BA12-4DE6-91C5-DE5D89E466EC}" srcOrd="9" destOrd="0" presId="urn:microsoft.com/office/officeart/2005/8/layout/vList2"/>
    <dgm:cxn modelId="{DA361E21-23AE-46F7-A4E6-1740FF0F6CFB}" type="presParOf" srcId="{77C71A0E-9C51-4364-9FD5-E5FDB7F7AAA1}" destId="{F4AFA5D4-6A60-4644-9B3F-1E1A3494DFDC}" srcOrd="10" destOrd="0" presId="urn:microsoft.com/office/officeart/2005/8/layout/vList2"/>
    <dgm:cxn modelId="{AE12FE73-F175-4D62-9E60-A0AF22FCE38D}" type="presParOf" srcId="{77C71A0E-9C51-4364-9FD5-E5FDB7F7AAA1}" destId="{D80372A6-20FF-4395-9445-9E91AB1B7381}" srcOrd="11" destOrd="0" presId="urn:microsoft.com/office/officeart/2005/8/layout/vList2"/>
    <dgm:cxn modelId="{C19A7182-A66D-483F-A069-3C81F847E32F}" type="presParOf" srcId="{77C71A0E-9C51-4364-9FD5-E5FDB7F7AAA1}" destId="{55F32EB2-24D9-459E-BE0F-7D1BA92FA1DA}" srcOrd="12" destOrd="0" presId="urn:microsoft.com/office/officeart/2005/8/layout/vList2"/>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D0DB293-60BB-4676-8361-846D89EA1D68}">
      <dsp:nvSpPr>
        <dsp:cNvPr id="0" name=""/>
        <dsp:cNvSpPr/>
      </dsp:nvSpPr>
      <dsp:spPr>
        <a:xfrm>
          <a:off x="2379366" y="0"/>
          <a:ext cx="793122" cy="555490"/>
        </a:xfrm>
        <a:prstGeom prst="trapezoid">
          <a:avLst>
            <a:gd name="adj" fmla="val 71389"/>
          </a:avLst>
        </a:prstGeom>
        <a:solidFill>
          <a:schemeClr val="bg1">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AU" sz="1600" b="1" kern="1200" dirty="0" smtClean="0">
              <a:latin typeface="Arial" pitchFamily="34" charset="0"/>
              <a:cs typeface="Arial" pitchFamily="34" charset="0"/>
            </a:rPr>
            <a:t>Lecture</a:t>
          </a:r>
        </a:p>
      </dsp:txBody>
      <dsp:txXfrm>
        <a:off x="2379366" y="0"/>
        <a:ext cx="793122" cy="555490"/>
      </dsp:txXfrm>
    </dsp:sp>
    <dsp:sp modelId="{31565F12-8FA1-46B4-9CE2-318FCECD70C7}">
      <dsp:nvSpPr>
        <dsp:cNvPr id="0" name=""/>
        <dsp:cNvSpPr/>
      </dsp:nvSpPr>
      <dsp:spPr>
        <a:xfrm>
          <a:off x="1982805" y="555490"/>
          <a:ext cx="1586244" cy="555490"/>
        </a:xfrm>
        <a:prstGeom prst="trapezoid">
          <a:avLst>
            <a:gd name="adj" fmla="val 71389"/>
          </a:avLst>
        </a:prstGeom>
        <a:solidFill>
          <a:schemeClr val="bg1">
            <a:lumMod val="6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AU" sz="1600" b="1" kern="1200" dirty="0" smtClean="0">
              <a:latin typeface="Arial" pitchFamily="34" charset="0"/>
              <a:cs typeface="Arial" pitchFamily="34" charset="0"/>
            </a:rPr>
            <a:t>Reading</a:t>
          </a:r>
        </a:p>
      </dsp:txBody>
      <dsp:txXfrm>
        <a:off x="2260398" y="555490"/>
        <a:ext cx="1031058" cy="555490"/>
      </dsp:txXfrm>
    </dsp:sp>
    <dsp:sp modelId="{6D1E63D6-19E6-472D-9C3F-26B37AA3268A}">
      <dsp:nvSpPr>
        <dsp:cNvPr id="0" name=""/>
        <dsp:cNvSpPr/>
      </dsp:nvSpPr>
      <dsp:spPr>
        <a:xfrm>
          <a:off x="1586244" y="1110980"/>
          <a:ext cx="2379366" cy="555490"/>
        </a:xfrm>
        <a:prstGeom prst="trapezoid">
          <a:avLst>
            <a:gd name="adj" fmla="val 71389"/>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AU" sz="1600" b="1" kern="1200" dirty="0" smtClean="0">
              <a:latin typeface="Arial" pitchFamily="34" charset="0"/>
              <a:cs typeface="Arial" pitchFamily="34" charset="0"/>
            </a:rPr>
            <a:t>Audio-visual</a:t>
          </a:r>
        </a:p>
      </dsp:txBody>
      <dsp:txXfrm>
        <a:off x="2002633" y="1110980"/>
        <a:ext cx="1546588" cy="555490"/>
      </dsp:txXfrm>
    </dsp:sp>
    <dsp:sp modelId="{FF76D865-6C02-445D-907F-83703698154D}">
      <dsp:nvSpPr>
        <dsp:cNvPr id="0" name=""/>
        <dsp:cNvSpPr/>
      </dsp:nvSpPr>
      <dsp:spPr>
        <a:xfrm>
          <a:off x="1189683" y="1666470"/>
          <a:ext cx="3172489" cy="555490"/>
        </a:xfrm>
        <a:prstGeom prst="trapezoid">
          <a:avLst>
            <a:gd name="adj" fmla="val 71389"/>
          </a:avLst>
        </a:prstGeom>
        <a:solidFill>
          <a:srgbClr val="F8A96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AU" sz="1600" b="1" kern="1200" dirty="0" smtClean="0">
              <a:latin typeface="Arial" pitchFamily="34" charset="0"/>
              <a:cs typeface="Arial" pitchFamily="34" charset="0"/>
            </a:rPr>
            <a:t>Demonstration</a:t>
          </a:r>
        </a:p>
      </dsp:txBody>
      <dsp:txXfrm>
        <a:off x="1744869" y="1666470"/>
        <a:ext cx="2062117" cy="555490"/>
      </dsp:txXfrm>
    </dsp:sp>
    <dsp:sp modelId="{A2B20770-5DBA-42FE-8674-2FE912396632}">
      <dsp:nvSpPr>
        <dsp:cNvPr id="0" name=""/>
        <dsp:cNvSpPr/>
      </dsp:nvSpPr>
      <dsp:spPr>
        <a:xfrm>
          <a:off x="793122" y="2221961"/>
          <a:ext cx="3965611" cy="555490"/>
        </a:xfrm>
        <a:prstGeom prst="trapezoid">
          <a:avLst>
            <a:gd name="adj" fmla="val 71389"/>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AU" sz="1600" b="1" kern="1200" dirty="0" smtClean="0">
              <a:latin typeface="Arial" pitchFamily="34" charset="0"/>
              <a:cs typeface="Arial" pitchFamily="34" charset="0"/>
            </a:rPr>
            <a:t>Group Discussion</a:t>
          </a:r>
        </a:p>
      </dsp:txBody>
      <dsp:txXfrm>
        <a:off x="1487104" y="2221961"/>
        <a:ext cx="2577647" cy="555490"/>
      </dsp:txXfrm>
    </dsp:sp>
    <dsp:sp modelId="{B8C6685A-FF8E-40A7-B1AE-FC6511BC922F}">
      <dsp:nvSpPr>
        <dsp:cNvPr id="0" name=""/>
        <dsp:cNvSpPr/>
      </dsp:nvSpPr>
      <dsp:spPr>
        <a:xfrm>
          <a:off x="396561" y="2777451"/>
          <a:ext cx="4758733" cy="555490"/>
        </a:xfrm>
        <a:prstGeom prst="trapezoid">
          <a:avLst>
            <a:gd name="adj" fmla="val 71389"/>
          </a:avLst>
        </a:prstGeom>
        <a:solidFill>
          <a:srgbClr val="F5801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AU" sz="1600" b="1" kern="1200" dirty="0" smtClean="0">
              <a:latin typeface="Arial" pitchFamily="34" charset="0"/>
              <a:cs typeface="Arial" pitchFamily="34" charset="0"/>
            </a:rPr>
            <a:t>Learning by Doing</a:t>
          </a:r>
        </a:p>
      </dsp:txBody>
      <dsp:txXfrm>
        <a:off x="1229339" y="2777451"/>
        <a:ext cx="3093176" cy="555490"/>
      </dsp:txXfrm>
    </dsp:sp>
    <dsp:sp modelId="{1925ED5E-B46A-4406-9E50-F064AF4F88A6}">
      <dsp:nvSpPr>
        <dsp:cNvPr id="0" name=""/>
        <dsp:cNvSpPr/>
      </dsp:nvSpPr>
      <dsp:spPr>
        <a:xfrm>
          <a:off x="0" y="3332941"/>
          <a:ext cx="5551855" cy="555490"/>
        </a:xfrm>
        <a:prstGeom prst="trapezoid">
          <a:avLst>
            <a:gd name="adj" fmla="val 71389"/>
          </a:avLst>
        </a:prstGeom>
        <a:solidFill>
          <a:schemeClr val="accent6">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AU" sz="1600" b="1" kern="1200" dirty="0" smtClean="0">
              <a:latin typeface="Arial" pitchFamily="34" charset="0"/>
              <a:cs typeface="Arial" pitchFamily="34" charset="0"/>
            </a:rPr>
            <a:t>Teach Others or Immediate Use of</a:t>
          </a:r>
          <a:r>
            <a:rPr lang="zh-CN" altLang="en-US" sz="1600" b="1" kern="1200" dirty="0" smtClean="0">
              <a:latin typeface="Arial" pitchFamily="34" charset="0"/>
              <a:cs typeface="Arial" pitchFamily="34" charset="0"/>
            </a:rPr>
            <a:t> </a:t>
          </a:r>
          <a:r>
            <a:rPr lang="en-AU" sz="1600" b="1" kern="1200" dirty="0" smtClean="0">
              <a:latin typeface="Arial" pitchFamily="34" charset="0"/>
              <a:cs typeface="Arial" pitchFamily="34" charset="0"/>
            </a:rPr>
            <a:t>Learning</a:t>
          </a:r>
          <a:endParaRPr lang="en-AU" sz="1600" b="1" kern="1200" dirty="0">
            <a:latin typeface="Arial" pitchFamily="34" charset="0"/>
            <a:cs typeface="Arial" pitchFamily="34" charset="0"/>
          </a:endParaRPr>
        </a:p>
      </dsp:txBody>
      <dsp:txXfrm>
        <a:off x="971574" y="3332941"/>
        <a:ext cx="3608706" cy="55549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77B248A-90FC-48DA-B549-24E39EF82E79}">
      <dsp:nvSpPr>
        <dsp:cNvPr id="0" name=""/>
        <dsp:cNvSpPr/>
      </dsp:nvSpPr>
      <dsp:spPr>
        <a:xfrm>
          <a:off x="0" y="18208"/>
          <a:ext cx="4570892" cy="5323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lvl="0" algn="r" defTabSz="1022350">
            <a:lnSpc>
              <a:spcPct val="90000"/>
            </a:lnSpc>
            <a:spcBef>
              <a:spcPct val="0"/>
            </a:spcBef>
            <a:spcAft>
              <a:spcPct val="35000"/>
            </a:spcAft>
          </a:pPr>
          <a:r>
            <a:rPr lang="en-AU" sz="2300" kern="1200" dirty="0" smtClean="0">
              <a:solidFill>
                <a:schemeClr val="accent6">
                  <a:lumMod val="75000"/>
                </a:schemeClr>
              </a:solidFill>
              <a:latin typeface="Arial" pitchFamily="34" charset="0"/>
              <a:cs typeface="Arial" pitchFamily="34" charset="0"/>
            </a:rPr>
            <a:t>_____________________  </a:t>
          </a:r>
          <a:r>
            <a:rPr lang="en-AU" sz="1400" kern="1200" dirty="0" smtClean="0">
              <a:solidFill>
                <a:schemeClr val="accent6">
                  <a:lumMod val="75000"/>
                </a:schemeClr>
              </a:solidFill>
              <a:latin typeface="Arial" pitchFamily="34" charset="0"/>
              <a:cs typeface="Arial" pitchFamily="34" charset="0"/>
            </a:rPr>
            <a:t> </a:t>
          </a:r>
          <a:r>
            <a:rPr lang="en-AU" sz="2300" kern="1200" dirty="0" smtClean="0">
              <a:solidFill>
                <a:schemeClr val="tx1">
                  <a:lumMod val="65000"/>
                  <a:lumOff val="35000"/>
                </a:schemeClr>
              </a:solidFill>
              <a:latin typeface="Arial" pitchFamily="34" charset="0"/>
              <a:cs typeface="Arial" pitchFamily="34" charset="0"/>
            </a:rPr>
            <a:t>5%</a:t>
          </a:r>
          <a:endParaRPr lang="en-AU" sz="2300" kern="1200" dirty="0">
            <a:solidFill>
              <a:schemeClr val="tx1">
                <a:lumMod val="65000"/>
                <a:lumOff val="35000"/>
              </a:schemeClr>
            </a:solidFill>
            <a:latin typeface="Arial" pitchFamily="34" charset="0"/>
            <a:cs typeface="Arial" pitchFamily="34" charset="0"/>
          </a:endParaRPr>
        </a:p>
      </dsp:txBody>
      <dsp:txXfrm>
        <a:off x="0" y="18208"/>
        <a:ext cx="4570892" cy="532350"/>
      </dsp:txXfrm>
    </dsp:sp>
    <dsp:sp modelId="{2DE31E5F-D9D4-483B-B3ED-AF93879C81DA}">
      <dsp:nvSpPr>
        <dsp:cNvPr id="0" name=""/>
        <dsp:cNvSpPr/>
      </dsp:nvSpPr>
      <dsp:spPr>
        <a:xfrm>
          <a:off x="0" y="587998"/>
          <a:ext cx="4570892" cy="5323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r" defTabSz="577850">
            <a:lnSpc>
              <a:spcPct val="90000"/>
            </a:lnSpc>
            <a:spcBef>
              <a:spcPct val="0"/>
            </a:spcBef>
            <a:spcAft>
              <a:spcPct val="35000"/>
            </a:spcAft>
          </a:pPr>
          <a:r>
            <a:rPr lang="en-AU" sz="1300" kern="1200" dirty="0" smtClean="0">
              <a:solidFill>
                <a:schemeClr val="accent6">
                  <a:lumMod val="75000"/>
                </a:schemeClr>
              </a:solidFill>
              <a:latin typeface="Arial" pitchFamily="34" charset="0"/>
              <a:cs typeface="Arial" pitchFamily="34" charset="0"/>
            </a:rPr>
            <a:t>__________________ </a:t>
          </a:r>
          <a:r>
            <a:rPr lang="en-AU" sz="1300" kern="1200" dirty="0" smtClean="0">
              <a:solidFill>
                <a:schemeClr val="tx1">
                  <a:lumMod val="65000"/>
                  <a:lumOff val="35000"/>
                </a:schemeClr>
              </a:solidFill>
              <a:latin typeface="Arial" pitchFamily="34" charset="0"/>
              <a:cs typeface="Arial" pitchFamily="34" charset="0"/>
            </a:rPr>
            <a:t>10%</a:t>
          </a:r>
          <a:endParaRPr lang="en-AU" sz="1300" kern="1200" dirty="0">
            <a:solidFill>
              <a:schemeClr val="tx1">
                <a:lumMod val="65000"/>
                <a:lumOff val="35000"/>
              </a:schemeClr>
            </a:solidFill>
            <a:latin typeface="Arial" pitchFamily="34" charset="0"/>
            <a:cs typeface="Arial" pitchFamily="34" charset="0"/>
          </a:endParaRPr>
        </a:p>
      </dsp:txBody>
      <dsp:txXfrm>
        <a:off x="0" y="587998"/>
        <a:ext cx="4570892" cy="532350"/>
      </dsp:txXfrm>
    </dsp:sp>
    <dsp:sp modelId="{E7E26522-A798-4BB7-A2BC-C0857D9C5183}">
      <dsp:nvSpPr>
        <dsp:cNvPr id="0" name=""/>
        <dsp:cNvSpPr/>
      </dsp:nvSpPr>
      <dsp:spPr>
        <a:xfrm>
          <a:off x="0" y="1157788"/>
          <a:ext cx="4570892" cy="5323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r" defTabSz="577850">
            <a:lnSpc>
              <a:spcPct val="90000"/>
            </a:lnSpc>
            <a:spcBef>
              <a:spcPct val="0"/>
            </a:spcBef>
            <a:spcAft>
              <a:spcPct val="35000"/>
            </a:spcAft>
          </a:pPr>
          <a:r>
            <a:rPr lang="en-AU" sz="1300" kern="1200" dirty="0" smtClean="0">
              <a:solidFill>
                <a:schemeClr val="accent6">
                  <a:lumMod val="75000"/>
                </a:schemeClr>
              </a:solidFill>
              <a:latin typeface="Arial" pitchFamily="34" charset="0"/>
              <a:cs typeface="Arial" pitchFamily="34" charset="0"/>
            </a:rPr>
            <a:t>_______________ </a:t>
          </a:r>
          <a:r>
            <a:rPr lang="en-AU" sz="1300" kern="1200" dirty="0" smtClean="0">
              <a:solidFill>
                <a:schemeClr val="tx1">
                  <a:lumMod val="65000"/>
                  <a:lumOff val="35000"/>
                </a:schemeClr>
              </a:solidFill>
              <a:latin typeface="Arial" pitchFamily="34" charset="0"/>
              <a:cs typeface="Arial" pitchFamily="34" charset="0"/>
            </a:rPr>
            <a:t>20%</a:t>
          </a:r>
          <a:endParaRPr lang="en-AU" sz="1300" kern="1200" dirty="0">
            <a:solidFill>
              <a:schemeClr val="tx1">
                <a:lumMod val="65000"/>
                <a:lumOff val="35000"/>
              </a:schemeClr>
            </a:solidFill>
            <a:latin typeface="Arial" pitchFamily="34" charset="0"/>
            <a:cs typeface="Arial" pitchFamily="34" charset="0"/>
          </a:endParaRPr>
        </a:p>
      </dsp:txBody>
      <dsp:txXfrm>
        <a:off x="0" y="1157788"/>
        <a:ext cx="4570892" cy="532350"/>
      </dsp:txXfrm>
    </dsp:sp>
    <dsp:sp modelId="{790D3B50-CC2B-46D4-A240-39FAD22717A8}">
      <dsp:nvSpPr>
        <dsp:cNvPr id="0" name=""/>
        <dsp:cNvSpPr/>
      </dsp:nvSpPr>
      <dsp:spPr>
        <a:xfrm>
          <a:off x="0" y="1727578"/>
          <a:ext cx="4570892" cy="5323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r" defTabSz="577850">
            <a:lnSpc>
              <a:spcPct val="90000"/>
            </a:lnSpc>
            <a:spcBef>
              <a:spcPct val="0"/>
            </a:spcBef>
            <a:spcAft>
              <a:spcPct val="35000"/>
            </a:spcAft>
          </a:pPr>
          <a:r>
            <a:rPr lang="en-AU" sz="1300" kern="1200" dirty="0" smtClean="0">
              <a:solidFill>
                <a:schemeClr val="accent6">
                  <a:lumMod val="75000"/>
                </a:schemeClr>
              </a:solidFill>
              <a:latin typeface="Arial" pitchFamily="34" charset="0"/>
              <a:cs typeface="Arial" pitchFamily="34" charset="0"/>
            </a:rPr>
            <a:t>____________ </a:t>
          </a:r>
          <a:r>
            <a:rPr lang="en-AU" sz="1300" kern="1200" dirty="0" smtClean="0">
              <a:solidFill>
                <a:schemeClr val="tx1">
                  <a:lumMod val="65000"/>
                  <a:lumOff val="35000"/>
                </a:schemeClr>
              </a:solidFill>
              <a:latin typeface="Arial" pitchFamily="34" charset="0"/>
              <a:cs typeface="Arial" pitchFamily="34" charset="0"/>
            </a:rPr>
            <a:t>30%</a:t>
          </a:r>
          <a:endParaRPr lang="en-AU" sz="1300" kern="1200" dirty="0">
            <a:solidFill>
              <a:schemeClr val="tx1">
                <a:lumMod val="65000"/>
                <a:lumOff val="35000"/>
              </a:schemeClr>
            </a:solidFill>
            <a:latin typeface="Arial" pitchFamily="34" charset="0"/>
            <a:cs typeface="Arial" pitchFamily="34" charset="0"/>
          </a:endParaRPr>
        </a:p>
      </dsp:txBody>
      <dsp:txXfrm>
        <a:off x="0" y="1727578"/>
        <a:ext cx="4570892" cy="532350"/>
      </dsp:txXfrm>
    </dsp:sp>
    <dsp:sp modelId="{DCE04B5C-CED1-4AF4-823B-972EE110429E}">
      <dsp:nvSpPr>
        <dsp:cNvPr id="0" name=""/>
        <dsp:cNvSpPr/>
      </dsp:nvSpPr>
      <dsp:spPr>
        <a:xfrm>
          <a:off x="0" y="2297368"/>
          <a:ext cx="4570892" cy="5323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r" defTabSz="577850">
            <a:lnSpc>
              <a:spcPct val="90000"/>
            </a:lnSpc>
            <a:spcBef>
              <a:spcPct val="0"/>
            </a:spcBef>
            <a:spcAft>
              <a:spcPct val="35000"/>
            </a:spcAft>
          </a:pPr>
          <a:r>
            <a:rPr lang="en-AU" sz="1300" kern="1200" dirty="0" smtClean="0">
              <a:solidFill>
                <a:schemeClr val="accent6">
                  <a:lumMod val="75000"/>
                </a:schemeClr>
              </a:solidFill>
              <a:latin typeface="Arial" pitchFamily="34" charset="0"/>
              <a:cs typeface="Arial" pitchFamily="34" charset="0"/>
            </a:rPr>
            <a:t>__________ </a:t>
          </a:r>
          <a:r>
            <a:rPr lang="en-AU" sz="1300" kern="1200" dirty="0" smtClean="0">
              <a:solidFill>
                <a:schemeClr val="tx1">
                  <a:lumMod val="65000"/>
                  <a:lumOff val="35000"/>
                </a:schemeClr>
              </a:solidFill>
              <a:latin typeface="Arial" pitchFamily="34" charset="0"/>
              <a:cs typeface="Arial" pitchFamily="34" charset="0"/>
            </a:rPr>
            <a:t>50%</a:t>
          </a:r>
          <a:endParaRPr lang="en-AU" sz="1300" kern="1200" dirty="0">
            <a:solidFill>
              <a:schemeClr val="tx1">
                <a:lumMod val="65000"/>
                <a:lumOff val="35000"/>
              </a:schemeClr>
            </a:solidFill>
            <a:latin typeface="Arial" pitchFamily="34" charset="0"/>
            <a:cs typeface="Arial" pitchFamily="34" charset="0"/>
          </a:endParaRPr>
        </a:p>
      </dsp:txBody>
      <dsp:txXfrm>
        <a:off x="0" y="2297368"/>
        <a:ext cx="4570892" cy="532350"/>
      </dsp:txXfrm>
    </dsp:sp>
    <dsp:sp modelId="{F4AFA5D4-6A60-4644-9B3F-1E1A3494DFDC}">
      <dsp:nvSpPr>
        <dsp:cNvPr id="0" name=""/>
        <dsp:cNvSpPr/>
      </dsp:nvSpPr>
      <dsp:spPr>
        <a:xfrm>
          <a:off x="0" y="2873870"/>
          <a:ext cx="4570892" cy="5323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r" defTabSz="577850">
            <a:lnSpc>
              <a:spcPct val="90000"/>
            </a:lnSpc>
            <a:spcBef>
              <a:spcPct val="0"/>
            </a:spcBef>
            <a:spcAft>
              <a:spcPct val="35000"/>
            </a:spcAft>
          </a:pPr>
          <a:r>
            <a:rPr lang="en-AU" sz="1300" kern="1200" dirty="0" smtClean="0">
              <a:solidFill>
                <a:schemeClr val="accent6">
                  <a:lumMod val="75000"/>
                </a:schemeClr>
              </a:solidFill>
              <a:latin typeface="Arial" pitchFamily="34" charset="0"/>
              <a:cs typeface="Arial" pitchFamily="34" charset="0"/>
            </a:rPr>
            <a:t>________ </a:t>
          </a:r>
          <a:r>
            <a:rPr lang="en-AU" sz="1300" kern="1200" dirty="0" smtClean="0">
              <a:solidFill>
                <a:schemeClr val="tx1">
                  <a:lumMod val="65000"/>
                  <a:lumOff val="35000"/>
                </a:schemeClr>
              </a:solidFill>
              <a:latin typeface="Arial" pitchFamily="34" charset="0"/>
              <a:cs typeface="Arial" pitchFamily="34" charset="0"/>
            </a:rPr>
            <a:t>75%</a:t>
          </a:r>
          <a:endParaRPr lang="en-AU" sz="1300" kern="1200" dirty="0">
            <a:solidFill>
              <a:schemeClr val="tx1">
                <a:lumMod val="65000"/>
                <a:lumOff val="35000"/>
              </a:schemeClr>
            </a:solidFill>
            <a:latin typeface="Arial" pitchFamily="34" charset="0"/>
            <a:cs typeface="Arial" pitchFamily="34" charset="0"/>
          </a:endParaRPr>
        </a:p>
      </dsp:txBody>
      <dsp:txXfrm>
        <a:off x="0" y="2873870"/>
        <a:ext cx="4570892" cy="532350"/>
      </dsp:txXfrm>
    </dsp:sp>
    <dsp:sp modelId="{55F32EB2-24D9-459E-BE0F-7D1BA92FA1DA}">
      <dsp:nvSpPr>
        <dsp:cNvPr id="0" name=""/>
        <dsp:cNvSpPr/>
      </dsp:nvSpPr>
      <dsp:spPr>
        <a:xfrm>
          <a:off x="0" y="3436949"/>
          <a:ext cx="4570892" cy="532350"/>
        </a:xfrm>
        <a:prstGeom prst="roundRect">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ctr" anchorCtr="0">
          <a:noAutofit/>
        </a:bodyPr>
        <a:lstStyle/>
        <a:p>
          <a:pPr lvl="0" algn="r" defTabSz="577850">
            <a:lnSpc>
              <a:spcPct val="90000"/>
            </a:lnSpc>
            <a:spcBef>
              <a:spcPct val="0"/>
            </a:spcBef>
            <a:spcAft>
              <a:spcPct val="35000"/>
            </a:spcAft>
          </a:pPr>
          <a:r>
            <a:rPr lang="en-AU" sz="1300" kern="1200" dirty="0" smtClean="0">
              <a:solidFill>
                <a:schemeClr val="accent6">
                  <a:lumMod val="75000"/>
                </a:schemeClr>
              </a:solidFill>
              <a:latin typeface="Arial" pitchFamily="34" charset="0"/>
              <a:cs typeface="Arial" pitchFamily="34" charset="0"/>
            </a:rPr>
            <a:t>______ </a:t>
          </a:r>
          <a:r>
            <a:rPr lang="en-AU" sz="1300" kern="1200" dirty="0" smtClean="0">
              <a:solidFill>
                <a:schemeClr val="tx1">
                  <a:lumMod val="65000"/>
                  <a:lumOff val="35000"/>
                </a:schemeClr>
              </a:solidFill>
              <a:latin typeface="Arial" pitchFamily="34" charset="0"/>
              <a:cs typeface="Arial" pitchFamily="34" charset="0"/>
            </a:rPr>
            <a:t>90%</a:t>
          </a:r>
          <a:endParaRPr lang="en-AU" sz="1300" kern="1200" dirty="0">
            <a:solidFill>
              <a:schemeClr val="tx1">
                <a:lumMod val="65000"/>
                <a:lumOff val="35000"/>
              </a:schemeClr>
            </a:solidFill>
            <a:latin typeface="Arial" pitchFamily="34" charset="0"/>
            <a:cs typeface="Arial" pitchFamily="34" charset="0"/>
          </a:endParaRPr>
        </a:p>
      </dsp:txBody>
      <dsp:txXfrm>
        <a:off x="0" y="3436949"/>
        <a:ext cx="4570892" cy="53235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68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6038" y="0"/>
            <a:ext cx="2949575" cy="496888"/>
          </a:xfrm>
          <a:prstGeom prst="rect">
            <a:avLst/>
          </a:prstGeom>
        </p:spPr>
        <p:txBody>
          <a:bodyPr vert="horz" lIns="91440" tIns="45720" rIns="91440" bIns="45720" rtlCol="0"/>
          <a:lstStyle>
            <a:lvl1pPr algn="r">
              <a:defRPr sz="1200"/>
            </a:lvl1pPr>
          </a:lstStyle>
          <a:p>
            <a:fld id="{62F12295-2178-466D-B18F-9C21CC6D6FD1}" type="datetimeFigureOut">
              <a:rPr lang="en-AU" smtClean="0"/>
              <a:pPr/>
              <a:t>18/08/2011</a:t>
            </a:fld>
            <a:endParaRPr lang="en-AU"/>
          </a:p>
        </p:txBody>
      </p:sp>
      <p:sp>
        <p:nvSpPr>
          <p:cNvPr id="4" name="Footer Placeholder 3"/>
          <p:cNvSpPr>
            <a:spLocks noGrp="1"/>
          </p:cNvSpPr>
          <p:nvPr>
            <p:ph type="ftr" sz="quarter" idx="2"/>
          </p:nvPr>
        </p:nvSpPr>
        <p:spPr>
          <a:xfrm>
            <a:off x="0" y="9440863"/>
            <a:ext cx="2949575" cy="4968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6038" y="9440863"/>
            <a:ext cx="2949575" cy="496887"/>
          </a:xfrm>
          <a:prstGeom prst="rect">
            <a:avLst/>
          </a:prstGeom>
        </p:spPr>
        <p:txBody>
          <a:bodyPr vert="horz" lIns="91440" tIns="45720" rIns="91440" bIns="45720" rtlCol="0" anchor="b"/>
          <a:lstStyle>
            <a:lvl1pPr algn="r">
              <a:defRPr sz="1200"/>
            </a:lvl1pPr>
          </a:lstStyle>
          <a:p>
            <a:fld id="{8ABFBFE8-244A-48D1-9595-D3364BE4883B}" type="slidenum">
              <a:rPr lang="en-AU" smtClean="0"/>
              <a:pPr/>
              <a:t>‹#›</a:t>
            </a:fld>
            <a:endParaRPr lang="en-A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025B6610-8B3F-40E1-9187-EBC7EE13B6B0}" type="datetimeFigureOut">
              <a:rPr lang="en-AU" smtClean="0"/>
              <a:pPr/>
              <a:t>18/08/2011</a:t>
            </a:fld>
            <a:endParaRPr lang="en-AU"/>
          </a:p>
        </p:txBody>
      </p:sp>
      <p:sp>
        <p:nvSpPr>
          <p:cNvPr id="4" name="Slide Image Placeholder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720" y="4721186"/>
            <a:ext cx="5445760" cy="447270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A669C594-437A-4B14-B2F3-4AC66B25CD13}"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pPr defTabSz="843984">
              <a:lnSpc>
                <a:spcPct val="150000"/>
              </a:lnSpc>
              <a:spcBef>
                <a:spcPts val="1200"/>
              </a:spcBef>
              <a:buFontTx/>
              <a:buChar char="•"/>
              <a:defRPr/>
            </a:pPr>
            <a:r>
              <a:rPr lang="en-US" dirty="0" smtClean="0">
                <a:latin typeface="Arial Narrow" pitchFamily="34" charset="0"/>
              </a:rPr>
              <a:t>52 Full Time Employees</a:t>
            </a:r>
          </a:p>
          <a:p>
            <a:pPr defTabSz="843984">
              <a:lnSpc>
                <a:spcPct val="150000"/>
              </a:lnSpc>
              <a:spcBef>
                <a:spcPts val="1200"/>
              </a:spcBef>
              <a:buFontTx/>
              <a:buChar char="•"/>
              <a:defRPr/>
            </a:pPr>
            <a:r>
              <a:rPr lang="en-US" dirty="0" smtClean="0">
                <a:latin typeface="Arial Narrow" pitchFamily="34" charset="0"/>
              </a:rPr>
              <a:t>4 stations in NSW</a:t>
            </a:r>
          </a:p>
          <a:p>
            <a:pPr defTabSz="843984">
              <a:lnSpc>
                <a:spcPct val="150000"/>
              </a:lnSpc>
              <a:spcBef>
                <a:spcPts val="1200"/>
              </a:spcBef>
              <a:buFontTx/>
              <a:buChar char="•"/>
              <a:defRPr/>
            </a:pPr>
            <a:r>
              <a:rPr lang="en-US" dirty="0" smtClean="0">
                <a:latin typeface="Arial Narrow" pitchFamily="34" charset="0"/>
              </a:rPr>
              <a:t>Stations are strategically located in central  mining areas</a:t>
            </a:r>
          </a:p>
          <a:p>
            <a:pPr defTabSz="843984">
              <a:buFontTx/>
              <a:buChar char="•"/>
              <a:defRPr/>
            </a:pPr>
            <a:endParaRPr lang="en-US" dirty="0" smtClean="0">
              <a:latin typeface="Arial Narrow" pitchFamily="34" charset="0"/>
            </a:endParaRPr>
          </a:p>
          <a:p>
            <a:pPr defTabSz="843984">
              <a:buFontTx/>
              <a:buChar char="•"/>
              <a:defRPr/>
            </a:pPr>
            <a:endParaRPr lang="en-US" dirty="0" smtClean="0">
              <a:latin typeface="Arial Narrow" pitchFamily="34" charset="0"/>
            </a:endParaRPr>
          </a:p>
          <a:p>
            <a:pPr eaLnBrk="1" hangingPunct="1">
              <a:buFontTx/>
              <a:buChar char="•"/>
            </a:pPr>
            <a:endParaRPr lang="en-AU"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53977" indent="-353977">
              <a:spcBef>
                <a:spcPts val="1200"/>
              </a:spcBef>
              <a:buAutoNum type="arabicPeriod" startAt="2"/>
              <a:defRPr/>
            </a:pPr>
            <a:r>
              <a:rPr lang="en-AU" b="1" dirty="0" smtClean="0"/>
              <a:t>SAFE EXPOSURE – VR provides SAFE exposure to hazardous environment and/or emergency scenario </a:t>
            </a:r>
          </a:p>
          <a:p>
            <a:pPr marL="353977" indent="-353977">
              <a:spcBef>
                <a:spcPts val="1200"/>
              </a:spcBef>
              <a:defRPr/>
            </a:pPr>
            <a:endParaRPr lang="en-AU" b="1" dirty="0" smtClean="0"/>
          </a:p>
          <a:p>
            <a:pPr>
              <a:spcBef>
                <a:spcPts val="600"/>
              </a:spcBef>
              <a:buFont typeface="Arial" charset="0"/>
              <a:buChar char="•"/>
              <a:tabLst>
                <a:tab pos="1161933" algn="l"/>
              </a:tabLst>
              <a:defRPr/>
            </a:pPr>
            <a:r>
              <a:rPr lang="en-AU" i="1" dirty="0" smtClean="0"/>
              <a:t>No risk to personal safety in simulating a real life emergency scenario that requires time-based decision making skills.</a:t>
            </a:r>
          </a:p>
          <a:p>
            <a:pPr>
              <a:spcBef>
                <a:spcPts val="600"/>
              </a:spcBef>
              <a:tabLst>
                <a:tab pos="1161933" algn="l"/>
              </a:tabLst>
              <a:defRPr/>
            </a:pPr>
            <a:endParaRPr lang="en-AU" i="1" dirty="0" smtClean="0"/>
          </a:p>
          <a:p>
            <a:pPr>
              <a:spcBef>
                <a:spcPts val="600"/>
              </a:spcBef>
              <a:buFont typeface="Arial" charset="0"/>
              <a:buChar char="•"/>
              <a:tabLst>
                <a:tab pos="1161933" algn="l"/>
              </a:tabLst>
              <a:defRPr/>
            </a:pPr>
            <a:r>
              <a:rPr lang="en-AU" i="1" dirty="0" smtClean="0"/>
              <a:t>Relevant decision making can be made in this simulated environment with all the same sensory cues but without the same real danger.</a:t>
            </a:r>
          </a:p>
          <a:p>
            <a:pPr>
              <a:spcBef>
                <a:spcPts val="600"/>
              </a:spcBef>
              <a:tabLst>
                <a:tab pos="1161933" algn="l"/>
              </a:tabLst>
              <a:defRPr/>
            </a:pPr>
            <a:endParaRPr lang="en-AU" i="1" dirty="0" smtClean="0"/>
          </a:p>
          <a:p>
            <a:pPr>
              <a:spcBef>
                <a:spcPts val="600"/>
              </a:spcBef>
              <a:buFont typeface="Arial" charset="0"/>
              <a:buChar char="•"/>
              <a:tabLst>
                <a:tab pos="1161933" algn="l"/>
              </a:tabLst>
              <a:defRPr/>
            </a:pPr>
            <a:r>
              <a:rPr lang="en-AU" i="1" dirty="0" smtClean="0"/>
              <a:t>Mentally prepares participants for what they may come across in such a hazardous environment (e.g. low visibility,  inaccessible areas, destruction of equipment, panic and fatalities ).</a:t>
            </a:r>
          </a:p>
          <a:p>
            <a:endParaRPr lang="en-AU" dirty="0"/>
          </a:p>
        </p:txBody>
      </p:sp>
      <p:sp>
        <p:nvSpPr>
          <p:cNvPr id="4" name="Slide Number Placeholder 3"/>
          <p:cNvSpPr>
            <a:spLocks noGrp="1"/>
          </p:cNvSpPr>
          <p:nvPr>
            <p:ph type="sldNum" sz="quarter" idx="10"/>
          </p:nvPr>
        </p:nvSpPr>
        <p:spPr/>
        <p:txBody>
          <a:bodyPr/>
          <a:lstStyle/>
          <a:p>
            <a:fld id="{4F73F1A0-D7D1-4C81-924E-5878B7A0CCE6}" type="slidenum">
              <a:rPr lang="en-AU" smtClean="0"/>
              <a:pPr/>
              <a:t>12</a:t>
            </a:fld>
            <a:endParaRPr lang="en-A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spcBef>
                <a:spcPts val="1200"/>
              </a:spcBef>
            </a:pPr>
            <a:r>
              <a:rPr lang="en-AU" b="1" dirty="0" smtClean="0"/>
              <a:t>3.   EXTENDED SCOPE -  VR provides an extended view of a scenario beyond what is physically possible</a:t>
            </a:r>
          </a:p>
          <a:p>
            <a:pPr>
              <a:spcBef>
                <a:spcPts val="600"/>
              </a:spcBef>
              <a:tabLst>
                <a:tab pos="1257172" algn="l"/>
              </a:tabLst>
            </a:pPr>
            <a:endParaRPr lang="en-AU" i="1" dirty="0" smtClean="0"/>
          </a:p>
          <a:p>
            <a:pPr>
              <a:spcBef>
                <a:spcPts val="600"/>
              </a:spcBef>
              <a:buFont typeface="Arial" pitchFamily="34" charset="0"/>
              <a:buChar char="•"/>
              <a:tabLst>
                <a:tab pos="1257172" algn="l"/>
              </a:tabLst>
            </a:pPr>
            <a:r>
              <a:rPr lang="en-AU" i="1" dirty="0" smtClean="0"/>
              <a:t>VR is like a transducer – extending one’s capacity to see, hear and touch data that would normally be out of the range of the senses.</a:t>
            </a:r>
          </a:p>
          <a:p>
            <a:pPr>
              <a:spcBef>
                <a:spcPts val="600"/>
              </a:spcBef>
              <a:tabLst>
                <a:tab pos="1257172" algn="l"/>
              </a:tabLst>
            </a:pPr>
            <a:endParaRPr lang="en-AU" i="1" dirty="0" smtClean="0"/>
          </a:p>
          <a:p>
            <a:pPr>
              <a:spcBef>
                <a:spcPts val="600"/>
              </a:spcBef>
              <a:buFont typeface="Arial" pitchFamily="34" charset="0"/>
              <a:buChar char="•"/>
              <a:tabLst>
                <a:tab pos="1257172" algn="l"/>
              </a:tabLst>
            </a:pPr>
            <a:r>
              <a:rPr lang="en-AU" i="1" dirty="0" smtClean="0"/>
              <a:t>For example participants not only see a simulation of what a real life roof fall would look like from a “normal” perspective, but the VE allows them to view it from above (a plan view) and side view (from standing within the rib) to gain a better understanding of the incident. </a:t>
            </a:r>
          </a:p>
          <a:p>
            <a:pPr>
              <a:spcBef>
                <a:spcPts val="600"/>
              </a:spcBef>
              <a:tabLst>
                <a:tab pos="1257172" algn="l"/>
              </a:tabLst>
            </a:pPr>
            <a:endParaRPr lang="en-AU" i="1" dirty="0" smtClean="0"/>
          </a:p>
          <a:p>
            <a:pPr>
              <a:spcBef>
                <a:spcPts val="600"/>
              </a:spcBef>
              <a:buFont typeface="Arial" pitchFamily="34" charset="0"/>
              <a:buChar char="•"/>
              <a:tabLst>
                <a:tab pos="1257172" algn="l"/>
              </a:tabLst>
            </a:pPr>
            <a:r>
              <a:rPr lang="en-AU" i="1" dirty="0" smtClean="0"/>
              <a:t>This slide here demonstrates the aftermath of an outburst. Normally this environment would be an irrespirable environment with thick dust, debris and a blocked roadway. In the VE, we can move into the wall of the mine and observe the full effects of the explosion in the safety of the AVIE, curved screen theatrette or i-dome.</a:t>
            </a:r>
          </a:p>
          <a:p>
            <a:pPr>
              <a:spcBef>
                <a:spcPts val="600"/>
              </a:spcBef>
              <a:buFont typeface="Arial" pitchFamily="34" charset="0"/>
              <a:buChar char="•"/>
              <a:tabLst>
                <a:tab pos="1257172" algn="l"/>
              </a:tabLst>
            </a:pPr>
            <a:endParaRPr lang="en-AU" i="1" dirty="0" smtClean="0"/>
          </a:p>
          <a:p>
            <a:pPr>
              <a:spcBef>
                <a:spcPts val="600"/>
              </a:spcBef>
              <a:buFont typeface="Arial" pitchFamily="34" charset="0"/>
              <a:buChar char="•"/>
              <a:tabLst>
                <a:tab pos="1257172" algn="l"/>
              </a:tabLst>
            </a:pPr>
            <a:r>
              <a:rPr lang="en-AU" i="1" dirty="0" smtClean="0"/>
              <a:t>Lets go back one step further – The impact of the VE on new industry workers is excellent. You can imagine trying to verbalise and describe an underground coal mine and its equipment to new miners– explaining what a cut-through is, what a longwall is, or explaining how ventilation is supplied to working faces. Only once you see these things can you completely construct the knowledge you require to understand the real underground environment. </a:t>
            </a:r>
          </a:p>
          <a:p>
            <a:pPr>
              <a:spcBef>
                <a:spcPts val="600"/>
              </a:spcBef>
              <a:buFont typeface="Arial" pitchFamily="34" charset="0"/>
              <a:buChar char="•"/>
              <a:tabLst>
                <a:tab pos="1257172" algn="l"/>
              </a:tabLst>
            </a:pPr>
            <a:endParaRPr lang="en-AU" i="1" dirty="0" smtClean="0"/>
          </a:p>
          <a:p>
            <a:pPr>
              <a:spcBef>
                <a:spcPts val="600"/>
              </a:spcBef>
              <a:buFont typeface="Arial" pitchFamily="34" charset="0"/>
              <a:buChar char="•"/>
              <a:tabLst>
                <a:tab pos="1257172" algn="l"/>
              </a:tabLst>
            </a:pPr>
            <a:r>
              <a:rPr lang="en-AU" i="1" dirty="0" smtClean="0"/>
              <a:t>Even before we add in a hazardous or emergency scenario.... The virtual world can explain and demonstrate an environment better than any description or photograph. The VE can provide the context for these descriptions... Provide a realistic view where previously only photos or illustrations were available. This technology is transferable to any other industry where hazardous environments are difficult to explain, costly to replicate and  require specialised knowledge of the environment to make appropriate decisions. </a:t>
            </a:r>
          </a:p>
          <a:p>
            <a:pPr>
              <a:spcBef>
                <a:spcPts val="600"/>
              </a:spcBef>
              <a:buFont typeface="Arial" pitchFamily="34" charset="0"/>
              <a:buChar char="•"/>
              <a:tabLst>
                <a:tab pos="1257172" algn="l"/>
              </a:tabLst>
            </a:pPr>
            <a:endParaRPr lang="en-AU" i="1" dirty="0" smtClean="0"/>
          </a:p>
          <a:p>
            <a:pPr>
              <a:spcBef>
                <a:spcPts val="600"/>
              </a:spcBef>
              <a:tabLst>
                <a:tab pos="1257172" algn="l"/>
              </a:tabLst>
            </a:pPr>
            <a:r>
              <a:rPr lang="en-AU" dirty="0" smtClean="0"/>
              <a:t>Our surveys of participants who have undertaken VR-based training tells us that you don’t need to have been in a real underground mine to understand the virtual mine. </a:t>
            </a:r>
          </a:p>
          <a:p>
            <a:pPr>
              <a:spcBef>
                <a:spcPts val="600"/>
              </a:spcBef>
              <a:buFont typeface="Arial" pitchFamily="34" charset="0"/>
              <a:buChar char="•"/>
              <a:tabLst>
                <a:tab pos="1257172" algn="l"/>
              </a:tabLst>
            </a:pPr>
            <a:endParaRPr lang="en-AU" dirty="0" smtClean="0"/>
          </a:p>
          <a:p>
            <a:pPr>
              <a:spcBef>
                <a:spcPts val="600"/>
              </a:spcBef>
              <a:tabLst>
                <a:tab pos="1257172" algn="l"/>
              </a:tabLst>
            </a:pPr>
            <a:r>
              <a:rPr lang="en-AU" dirty="0" smtClean="0"/>
              <a:t>To follow on from this... We have also had feedback from local mines that new inductees (clean skins) have gone underground for the first time and have demonstrated an impressive knowledge of mining equipment and familiarity of mining terminology.</a:t>
            </a:r>
          </a:p>
          <a:p>
            <a:pPr>
              <a:spcBef>
                <a:spcPts val="600"/>
              </a:spcBef>
              <a:buFont typeface="Arial" pitchFamily="34" charset="0"/>
              <a:buChar char="•"/>
              <a:tabLst>
                <a:tab pos="1257172" algn="l"/>
              </a:tabLst>
            </a:pPr>
            <a:endParaRPr lang="en-AU" i="1" dirty="0" smtClean="0"/>
          </a:p>
          <a:p>
            <a:pPr>
              <a:spcBef>
                <a:spcPts val="600"/>
              </a:spcBef>
              <a:buFont typeface="Arial" pitchFamily="34" charset="0"/>
              <a:buChar char="•"/>
              <a:tabLst>
                <a:tab pos="1257172" algn="l"/>
              </a:tabLst>
            </a:pPr>
            <a:r>
              <a:rPr lang="en-AU" i="1" dirty="0" smtClean="0"/>
              <a:t>This tells us that the experiences in the VR are definitely memorable... and are making an impact beyond the WOW factor.</a:t>
            </a:r>
          </a:p>
          <a:p>
            <a:pPr>
              <a:spcBef>
                <a:spcPts val="600"/>
              </a:spcBef>
              <a:buFont typeface="Arial" pitchFamily="34" charset="0"/>
              <a:buChar char="•"/>
              <a:tabLst>
                <a:tab pos="1257172" algn="l"/>
              </a:tabLst>
            </a:pPr>
            <a:endParaRPr lang="en-AU" i="1" dirty="0" smtClean="0"/>
          </a:p>
          <a:p>
            <a:endParaRPr lang="en-AU" dirty="0"/>
          </a:p>
        </p:txBody>
      </p:sp>
      <p:sp>
        <p:nvSpPr>
          <p:cNvPr id="4" name="Slide Number Placeholder 3"/>
          <p:cNvSpPr>
            <a:spLocks noGrp="1"/>
          </p:cNvSpPr>
          <p:nvPr>
            <p:ph type="sldNum" sz="quarter" idx="10"/>
          </p:nvPr>
        </p:nvSpPr>
        <p:spPr/>
        <p:txBody>
          <a:bodyPr/>
          <a:lstStyle/>
          <a:p>
            <a:fld id="{4F73F1A0-D7D1-4C81-924E-5878B7A0CCE6}" type="slidenum">
              <a:rPr lang="en-AU" smtClean="0"/>
              <a:pPr/>
              <a:t>13</a:t>
            </a:fld>
            <a:endParaRPr lang="en-A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pPr>
              <a:spcBef>
                <a:spcPts val="1200"/>
              </a:spcBef>
            </a:pPr>
            <a:r>
              <a:rPr lang="en-AU" b="1" dirty="0" smtClean="0"/>
              <a:t>4.   COGNITIVE &amp; BEHAVIOURAL CHANGE - New schema and recall of information learnt and applied to the workplace</a:t>
            </a:r>
          </a:p>
          <a:p>
            <a:pPr>
              <a:spcBef>
                <a:spcPts val="600"/>
              </a:spcBef>
              <a:tabLst>
                <a:tab pos="1257172" algn="l"/>
              </a:tabLst>
            </a:pPr>
            <a:endParaRPr lang="en-AU" i="1" dirty="0" smtClean="0">
              <a:solidFill>
                <a:srgbClr val="FFC000"/>
              </a:solidFill>
            </a:endParaRPr>
          </a:p>
          <a:p>
            <a:pPr defTabSz="914308">
              <a:spcBef>
                <a:spcPts val="600"/>
              </a:spcBef>
              <a:buFont typeface="Arial" pitchFamily="34" charset="0"/>
              <a:buChar char="•"/>
              <a:tabLst>
                <a:tab pos="1257172" algn="l"/>
              </a:tabLst>
              <a:defRPr/>
            </a:pPr>
            <a:r>
              <a:rPr lang="en-AU" i="1" dirty="0" smtClean="0"/>
              <a:t>Not only is the VE a cost effective, safe, accessible and realistic learning environment - it has been found to have a positive impact on a number of cognitive elements central to effective learning… including:</a:t>
            </a:r>
          </a:p>
          <a:p>
            <a:pPr defTabSz="914308">
              <a:spcBef>
                <a:spcPts val="600"/>
              </a:spcBef>
              <a:buFontTx/>
              <a:buChar char="-"/>
              <a:tabLst>
                <a:tab pos="1257172" algn="l"/>
              </a:tabLst>
              <a:defRPr/>
            </a:pPr>
            <a:r>
              <a:rPr lang="en-AU" b="1" i="1" dirty="0" smtClean="0"/>
              <a:t>Spatial awareness</a:t>
            </a:r>
          </a:p>
          <a:p>
            <a:pPr defTabSz="914308">
              <a:spcBef>
                <a:spcPts val="600"/>
              </a:spcBef>
              <a:buFontTx/>
              <a:buChar char="-"/>
              <a:tabLst>
                <a:tab pos="1257172" algn="l"/>
              </a:tabLst>
              <a:defRPr/>
            </a:pPr>
            <a:r>
              <a:rPr lang="en-AU" b="1" i="1" dirty="0" smtClean="0"/>
              <a:t>Problem solving</a:t>
            </a:r>
          </a:p>
          <a:p>
            <a:pPr defTabSz="914308">
              <a:spcBef>
                <a:spcPts val="600"/>
              </a:spcBef>
              <a:buFontTx/>
              <a:buChar char="-"/>
              <a:tabLst>
                <a:tab pos="1257172" algn="l"/>
              </a:tabLst>
              <a:defRPr/>
            </a:pPr>
            <a:r>
              <a:rPr lang="en-AU" b="1" i="1" dirty="0" smtClean="0"/>
              <a:t>Hazard perception,</a:t>
            </a:r>
          </a:p>
          <a:p>
            <a:pPr defTabSz="914308">
              <a:spcBef>
                <a:spcPts val="600"/>
              </a:spcBef>
              <a:buFontTx/>
              <a:buChar char="-"/>
              <a:tabLst>
                <a:tab pos="1257172" algn="l"/>
              </a:tabLst>
              <a:defRPr/>
            </a:pPr>
            <a:r>
              <a:rPr lang="en-AU" b="1" i="1" dirty="0" smtClean="0"/>
              <a:t>Team training</a:t>
            </a:r>
          </a:p>
          <a:p>
            <a:pPr defTabSz="914308">
              <a:spcBef>
                <a:spcPts val="600"/>
              </a:spcBef>
              <a:buFontTx/>
              <a:buChar char="-"/>
              <a:tabLst>
                <a:tab pos="1257172" algn="l"/>
              </a:tabLst>
              <a:defRPr/>
            </a:pPr>
            <a:endParaRPr lang="en-AU" i="1" dirty="0" smtClean="0"/>
          </a:p>
          <a:p>
            <a:pPr defTabSz="914308">
              <a:spcBef>
                <a:spcPts val="600"/>
              </a:spcBef>
              <a:buFontTx/>
              <a:buNone/>
              <a:tabLst>
                <a:tab pos="1257172" algn="l"/>
              </a:tabLst>
              <a:defRPr/>
            </a:pPr>
            <a:r>
              <a:rPr lang="en-AU" i="1" dirty="0" smtClean="0"/>
              <a:t>A variety of different studies - in a number of different fields - support this premise, indicating that VR is an ideal environment for creating valid training experiences.</a:t>
            </a:r>
          </a:p>
          <a:p>
            <a:pPr defTabSz="914308">
              <a:spcBef>
                <a:spcPts val="600"/>
              </a:spcBef>
              <a:buFontTx/>
              <a:buNone/>
              <a:tabLst>
                <a:tab pos="1257172" algn="l"/>
              </a:tabLst>
              <a:defRPr/>
            </a:pPr>
            <a:r>
              <a:rPr lang="en-AU" i="1" dirty="0" smtClean="0"/>
              <a:t> </a:t>
            </a:r>
          </a:p>
          <a:p>
            <a:pPr defTabSz="914308">
              <a:spcBef>
                <a:spcPts val="600"/>
              </a:spcBef>
              <a:buFontTx/>
              <a:buNone/>
              <a:tabLst>
                <a:tab pos="1257172" algn="l"/>
              </a:tabLst>
              <a:defRPr/>
            </a:pPr>
            <a:r>
              <a:rPr lang="en-AU" i="1" dirty="0" smtClean="0"/>
              <a:t>Presenting a vast array of real world problems in the virtual environment provides and additional way for</a:t>
            </a:r>
            <a:r>
              <a:rPr lang="en-AU" i="1" baseline="0" dirty="0" smtClean="0"/>
              <a:t> learners to formulate effective memories of how to respond to certain workplace activities or emergency scenarios. </a:t>
            </a:r>
          </a:p>
          <a:p>
            <a:pPr defTabSz="914308">
              <a:spcBef>
                <a:spcPts val="600"/>
              </a:spcBef>
              <a:buFontTx/>
              <a:buNone/>
              <a:tabLst>
                <a:tab pos="1257172" algn="l"/>
              </a:tabLst>
              <a:defRPr/>
            </a:pPr>
            <a:endParaRPr lang="en-AU" i="1" baseline="0" dirty="0" smtClean="0"/>
          </a:p>
          <a:p>
            <a:pPr defTabSz="914308">
              <a:spcBef>
                <a:spcPts val="600"/>
              </a:spcBef>
              <a:buFontTx/>
              <a:buNone/>
              <a:tabLst>
                <a:tab pos="1257172" algn="l"/>
              </a:tabLst>
              <a:defRPr/>
            </a:pPr>
            <a:r>
              <a:rPr lang="en-AU" i="1" baseline="0" dirty="0" smtClean="0"/>
              <a:t>The VE experience fa</a:t>
            </a:r>
            <a:r>
              <a:rPr lang="en-AU" i="1" dirty="0" smtClean="0"/>
              <a:t>cilitates transfer of theory learned in the training room to the real world. This</a:t>
            </a:r>
            <a:r>
              <a:rPr lang="en-AU" i="1" baseline="0" dirty="0" smtClean="0"/>
              <a:t> is a result of…</a:t>
            </a:r>
          </a:p>
          <a:p>
            <a:pPr defTabSz="914308">
              <a:spcBef>
                <a:spcPts val="600"/>
              </a:spcBef>
              <a:buFontTx/>
              <a:buChar char="-"/>
              <a:tabLst>
                <a:tab pos="1257172" algn="l"/>
              </a:tabLst>
              <a:defRPr/>
            </a:pPr>
            <a:r>
              <a:rPr lang="en-AU" i="1" baseline="0" dirty="0" smtClean="0"/>
              <a:t>the extended scope the learner receives of the scenario </a:t>
            </a:r>
          </a:p>
          <a:p>
            <a:pPr defTabSz="914308">
              <a:spcBef>
                <a:spcPts val="1200"/>
              </a:spcBef>
              <a:buFontTx/>
              <a:buChar char="-"/>
              <a:tabLst>
                <a:tab pos="1257172" algn="l"/>
              </a:tabLst>
              <a:defRPr/>
            </a:pPr>
            <a:r>
              <a:rPr lang="en-AU" i="1" baseline="0" dirty="0" smtClean="0"/>
              <a:t>the impact on multiple senses and therefore the capacity to accommodate a variety of learning styles (VAK)</a:t>
            </a:r>
            <a:r>
              <a:rPr lang="en-AU" b="1" dirty="0" smtClean="0"/>
              <a:t> (the VE is highly visual, contains auditory cues, is interactive and immersive).</a:t>
            </a:r>
            <a:endParaRPr lang="en-AU" i="1" baseline="0" dirty="0" smtClean="0"/>
          </a:p>
          <a:p>
            <a:pPr defTabSz="914308">
              <a:spcBef>
                <a:spcPts val="1200"/>
              </a:spcBef>
              <a:buFontTx/>
              <a:buChar char="-"/>
              <a:tabLst>
                <a:tab pos="1257172" algn="l"/>
              </a:tabLst>
              <a:defRPr/>
            </a:pPr>
            <a:r>
              <a:rPr lang="en-AU" i="1" baseline="0" dirty="0" smtClean="0"/>
              <a:t>The provision of context for abstract concepts (e.g. outburst) or (e.g. cleanskins learning their way around the UG environment/equipment) </a:t>
            </a:r>
          </a:p>
          <a:p>
            <a:pPr defTabSz="914308">
              <a:spcBef>
                <a:spcPts val="1200"/>
              </a:spcBef>
              <a:buFontTx/>
              <a:buChar char="-"/>
              <a:tabLst>
                <a:tab pos="1257172" algn="l"/>
              </a:tabLst>
              <a:defRPr/>
            </a:pPr>
            <a:r>
              <a:rPr lang="en-AU" i="1" baseline="0" dirty="0" smtClean="0"/>
              <a:t>Strong fidelity of the VE  allows for good simulation of decisions made in work environment and in various hazard-based or emergency scenarios (i.e. it resembles the real work environment very well)</a:t>
            </a:r>
            <a:br>
              <a:rPr lang="en-AU" i="1" baseline="0" dirty="0" smtClean="0"/>
            </a:br>
            <a:endParaRPr lang="en-AU" i="1" dirty="0" smtClean="0"/>
          </a:p>
          <a:p>
            <a:pPr defTabSz="914308">
              <a:spcBef>
                <a:spcPts val="600"/>
              </a:spcBef>
              <a:tabLst>
                <a:tab pos="1257172" algn="l"/>
              </a:tabLst>
              <a:defRPr/>
            </a:pPr>
            <a:r>
              <a:rPr lang="en-AU" b="1" i="0" dirty="0" smtClean="0"/>
              <a:t>One study found that during practical simulations of an emergency situation – a particular emergency services group trained in the VE was better able to navigate through a real emergency environment more quickly and accurately than those who did not train in the VE (IF ASKED - This was due to the high impact of VR on the participants’ cognitive spatial awareness) (Brna &amp; Romano)</a:t>
            </a:r>
          </a:p>
          <a:p>
            <a:pPr defTabSz="914308">
              <a:spcBef>
                <a:spcPts val="600"/>
              </a:spcBef>
              <a:tabLst>
                <a:tab pos="1257172" algn="l"/>
              </a:tabLst>
              <a:defRPr/>
            </a:pPr>
            <a:r>
              <a:rPr lang="en-AU" i="1" dirty="0" smtClean="0"/>
              <a:t>	</a:t>
            </a:r>
            <a:endParaRPr lang="en-AU" b="1" dirty="0" smtClean="0"/>
          </a:p>
          <a:p>
            <a:pPr defTabSz="914308">
              <a:spcBef>
                <a:spcPts val="600"/>
              </a:spcBef>
              <a:buFontTx/>
              <a:buChar char="-"/>
              <a:tabLst>
                <a:tab pos="1257172" algn="l"/>
              </a:tabLst>
              <a:defRPr/>
            </a:pPr>
            <a:r>
              <a:rPr lang="en-AU" b="1" dirty="0" smtClean="0"/>
              <a:t> </a:t>
            </a:r>
            <a:r>
              <a:rPr lang="en-AU" b="0" i="1" dirty="0" smtClean="0"/>
              <a:t>The VE allows learners to manipulate and explore the learning environment and therefore become more immersed &amp; involved in learning.  Enhanced immersion and involvement are correlated with improved learning retention  which is also reflected in the survey we conducted mid this year.</a:t>
            </a:r>
          </a:p>
          <a:p>
            <a:pPr defTabSz="914308">
              <a:spcBef>
                <a:spcPts val="600"/>
              </a:spcBef>
              <a:tabLst>
                <a:tab pos="1257172" algn="l"/>
              </a:tabLst>
              <a:defRPr/>
            </a:pPr>
            <a:r>
              <a:rPr lang="en-AU" i="1" dirty="0" smtClean="0"/>
              <a:t>	</a:t>
            </a:r>
          </a:p>
          <a:p>
            <a:pPr defTabSz="914308">
              <a:spcBef>
                <a:spcPts val="600"/>
              </a:spcBef>
              <a:tabLst>
                <a:tab pos="1257172" algn="l"/>
              </a:tabLst>
              <a:defRPr/>
            </a:pPr>
            <a:r>
              <a:rPr lang="en-AU" b="1" i="0" dirty="0" smtClean="0"/>
              <a:t>88% of the participants we surveyed earlier this year found that they felt that their experience in the AVIE had contributed to their knowledge and skills for work .  NOTE - The respondents were a mix of cleanskins and well experienced miners</a:t>
            </a:r>
            <a:r>
              <a:rPr lang="en-AU" i="1" dirty="0" smtClean="0"/>
              <a:t>.</a:t>
            </a:r>
          </a:p>
          <a:p>
            <a:pPr defTabSz="914308">
              <a:spcBef>
                <a:spcPts val="600"/>
              </a:spcBef>
              <a:tabLst>
                <a:tab pos="1257172" algn="l"/>
              </a:tabLst>
              <a:defRPr/>
            </a:pPr>
            <a:endParaRPr lang="en-AU" i="1" dirty="0" smtClean="0"/>
          </a:p>
          <a:p>
            <a:pPr defTabSz="914308">
              <a:spcBef>
                <a:spcPts val="600"/>
              </a:spcBef>
              <a:tabLst>
                <a:tab pos="1257172" algn="l"/>
              </a:tabLst>
              <a:defRPr/>
            </a:pPr>
            <a:r>
              <a:rPr lang="en-AU" b="1" i="0" dirty="0" smtClean="0"/>
              <a:t>And 80%  felt that the virtual experience would assist them with real work problem solving.</a:t>
            </a:r>
          </a:p>
          <a:p>
            <a:pPr defTabSz="914308">
              <a:spcBef>
                <a:spcPts val="600"/>
              </a:spcBef>
              <a:tabLst>
                <a:tab pos="1257172" algn="l"/>
              </a:tabLst>
              <a:defRPr/>
            </a:pPr>
            <a:endParaRPr lang="en-AU" dirty="0" smtClean="0"/>
          </a:p>
          <a:p>
            <a:pPr defTabSz="914308">
              <a:spcBef>
                <a:spcPts val="600"/>
              </a:spcBef>
              <a:tabLst>
                <a:tab pos="1257172" algn="l"/>
              </a:tabLst>
              <a:defRPr/>
            </a:pPr>
            <a:r>
              <a:rPr lang="en-AU" b="1" i="0" dirty="0" smtClean="0"/>
              <a:t>94% of the participants surveyed indicating that they had learned more as a result of the inclusion of VR  in their training program as opposed to being involved in traditional training methods.</a:t>
            </a:r>
          </a:p>
          <a:p>
            <a:pPr>
              <a:spcBef>
                <a:spcPts val="600"/>
              </a:spcBef>
              <a:tabLst>
                <a:tab pos="1257172" algn="l"/>
              </a:tabLst>
            </a:pPr>
            <a:endParaRPr lang="en-AU" i="1" dirty="0" smtClean="0"/>
          </a:p>
          <a:p>
            <a:pPr>
              <a:spcBef>
                <a:spcPts val="600"/>
              </a:spcBef>
              <a:buFont typeface="Arial" pitchFamily="34" charset="0"/>
              <a:buChar char="•"/>
              <a:tabLst>
                <a:tab pos="1257172" algn="l"/>
              </a:tabLst>
            </a:pPr>
            <a:r>
              <a:rPr lang="en-AU" i="1" dirty="0" smtClean="0"/>
              <a:t>More benefits are still  being added to the growing list of why VR is a superior and worthwhile training methodology. The literature reviews we have conducted along with observations and surveys strongly advocate the perceived benefits to both learners and trainers. </a:t>
            </a:r>
          </a:p>
          <a:p>
            <a:pPr>
              <a:spcBef>
                <a:spcPts val="600"/>
              </a:spcBef>
              <a:buFont typeface="Arial" pitchFamily="34" charset="0"/>
              <a:buChar char="•"/>
              <a:tabLst>
                <a:tab pos="1257172" algn="l"/>
              </a:tabLst>
            </a:pPr>
            <a:endParaRPr lang="en-AU" i="1" dirty="0" smtClean="0"/>
          </a:p>
          <a:p>
            <a:pPr>
              <a:spcBef>
                <a:spcPts val="600"/>
              </a:spcBef>
              <a:tabLst>
                <a:tab pos="1257172" algn="l"/>
              </a:tabLst>
            </a:pPr>
            <a:endParaRPr lang="en-AU" i="1" dirty="0" smtClean="0">
              <a:solidFill>
                <a:srgbClr val="FFC000"/>
              </a:solidFill>
            </a:endParaRPr>
          </a:p>
          <a:p>
            <a:endParaRPr lang="en-AU" dirty="0"/>
          </a:p>
        </p:txBody>
      </p:sp>
      <p:sp>
        <p:nvSpPr>
          <p:cNvPr id="4" name="Slide Number Placeholder 3"/>
          <p:cNvSpPr>
            <a:spLocks noGrp="1"/>
          </p:cNvSpPr>
          <p:nvPr>
            <p:ph type="sldNum" sz="quarter" idx="10"/>
          </p:nvPr>
        </p:nvSpPr>
        <p:spPr/>
        <p:txBody>
          <a:bodyPr/>
          <a:lstStyle/>
          <a:p>
            <a:fld id="{4F73F1A0-D7D1-4C81-924E-5878B7A0CCE6}" type="slidenum">
              <a:rPr lang="en-AU" smtClean="0"/>
              <a:pPr/>
              <a:t>14</a:t>
            </a:fld>
            <a:endParaRPr lang="en-AU"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buFont typeface="Arial" pitchFamily="34" charset="0"/>
              <a:buChar char="•"/>
            </a:pPr>
            <a:r>
              <a:rPr lang="en-AU" dirty="0" smtClean="0"/>
              <a:t>What is most important is what is done in the VE, not simply the technology itself.</a:t>
            </a:r>
          </a:p>
          <a:p>
            <a:pPr>
              <a:buFont typeface="Arial" pitchFamily="34" charset="0"/>
              <a:buNone/>
            </a:pPr>
            <a:endParaRPr lang="en-AU" dirty="0" smtClean="0"/>
          </a:p>
          <a:p>
            <a:pPr>
              <a:buFont typeface="Arial" pitchFamily="34" charset="0"/>
              <a:buChar char="•"/>
            </a:pPr>
            <a:r>
              <a:rPr lang="en-AU" dirty="0" smtClean="0"/>
              <a:t>This statement does not dismiss the</a:t>
            </a:r>
            <a:r>
              <a:rPr lang="en-AU" baseline="0" dirty="0" smtClean="0"/>
              <a:t> need for a quality VR product (for instance you can’t expect quality outcomes from poor quality displays) but </a:t>
            </a:r>
            <a:r>
              <a:rPr lang="en-AU" dirty="0" smtClean="0"/>
              <a:t>from the educational view point... the way the technology is used is paramount and has a substantial bearing on the final impression for the participants.</a:t>
            </a:r>
          </a:p>
          <a:p>
            <a:pPr>
              <a:spcBef>
                <a:spcPts val="1500"/>
              </a:spcBef>
            </a:pPr>
            <a:endParaRPr lang="en-AU" dirty="0" smtClean="0"/>
          </a:p>
          <a:p>
            <a:pPr>
              <a:spcBef>
                <a:spcPts val="1800"/>
              </a:spcBef>
              <a:buFont typeface="Arial" pitchFamily="34" charset="0"/>
              <a:buChar char="•"/>
            </a:pPr>
            <a:r>
              <a:rPr lang="en-AU" dirty="0" smtClean="0"/>
              <a:t>In looking at how we utilise the VE in the most effective way, we have had to search for best practice principles that are yet to be written!</a:t>
            </a:r>
          </a:p>
          <a:p>
            <a:pPr>
              <a:spcBef>
                <a:spcPts val="1800"/>
              </a:spcBef>
            </a:pPr>
            <a:endParaRPr lang="en-AU" dirty="0" smtClean="0"/>
          </a:p>
          <a:p>
            <a:pPr>
              <a:spcBef>
                <a:spcPts val="1800"/>
              </a:spcBef>
              <a:buFont typeface="Arial" pitchFamily="34" charset="0"/>
              <a:buChar char="•"/>
            </a:pPr>
            <a:r>
              <a:rPr lang="en-AU" dirty="0" smtClean="0"/>
              <a:t>Research and literature reviews have provided information on the benefits of using VR, some of the key factors for consideration (such as key elements </a:t>
            </a:r>
            <a:r>
              <a:rPr lang="en-AU" baseline="0" dirty="0" smtClean="0"/>
              <a:t>contributing to high immersion), but there has been no magic list on how to best use VR facilities in workplace education &amp; training.</a:t>
            </a:r>
          </a:p>
          <a:p>
            <a:pPr>
              <a:spcBef>
                <a:spcPts val="1800"/>
              </a:spcBef>
              <a:buFont typeface="Arial" pitchFamily="34" charset="0"/>
              <a:buChar char="•"/>
            </a:pPr>
            <a:endParaRPr lang="en-AU" baseline="0" dirty="0" smtClean="0"/>
          </a:p>
          <a:p>
            <a:pPr>
              <a:spcBef>
                <a:spcPts val="1800"/>
              </a:spcBef>
              <a:buFont typeface="Arial" pitchFamily="34" charset="0"/>
              <a:buChar char="•"/>
            </a:pPr>
            <a:r>
              <a:rPr lang="en-AU" baseline="0" dirty="0" smtClean="0"/>
              <a:t>Mines Rescue is taking on this challenge with the development of our professional development program for trainers to improve consistency and effectiveness of training delivery via the VE, and through formal research into the cognitive and behavioural changes that result from inclusion of the VE in the training triangle. </a:t>
            </a:r>
          </a:p>
          <a:p>
            <a:pPr>
              <a:spcBef>
                <a:spcPts val="1500"/>
              </a:spcBef>
              <a:buFont typeface="Arial" pitchFamily="34" charset="0"/>
              <a:buChar char="•"/>
            </a:pPr>
            <a:endParaRPr lang="en-AU" dirty="0" smtClean="0"/>
          </a:p>
          <a:p>
            <a:pPr>
              <a:spcBef>
                <a:spcPts val="1500"/>
              </a:spcBef>
              <a:buFont typeface="Arial" pitchFamily="34" charset="0"/>
              <a:buChar char="•"/>
            </a:pPr>
            <a:r>
              <a:rPr lang="en-AU" dirty="0" smtClean="0"/>
              <a:t>We have turned our attention to not only VR research but also key educational principles that link in with the specialised learning environment that VE presents – experiential learning, problem based learning and interactive learning – along with focussing on adult education principles has been the backbone of creating a basis on which to capture ‘best practice’ of this technology.</a:t>
            </a:r>
          </a:p>
          <a:p>
            <a:pPr>
              <a:spcBef>
                <a:spcPts val="1500"/>
              </a:spcBef>
            </a:pPr>
            <a:endParaRPr lang="en-AU" dirty="0"/>
          </a:p>
        </p:txBody>
      </p:sp>
      <p:sp>
        <p:nvSpPr>
          <p:cNvPr id="4" name="Slide Number Placeholder 3"/>
          <p:cNvSpPr>
            <a:spLocks noGrp="1"/>
          </p:cNvSpPr>
          <p:nvPr>
            <p:ph type="sldNum" sz="quarter" idx="10"/>
          </p:nvPr>
        </p:nvSpPr>
        <p:spPr/>
        <p:txBody>
          <a:bodyPr/>
          <a:lstStyle/>
          <a:p>
            <a:fld id="{4F73F1A0-D7D1-4C81-924E-5878B7A0CCE6}" type="slidenum">
              <a:rPr lang="en-AU" smtClean="0"/>
              <a:pPr/>
              <a:t>15</a:t>
            </a:fld>
            <a:endParaRPr lang="en-A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150000"/>
              </a:lnSpc>
              <a:spcBef>
                <a:spcPct val="50000"/>
              </a:spcBef>
            </a:pPr>
            <a:r>
              <a:rPr lang="en-US" b="1" u="sng" dirty="0" smtClean="0">
                <a:latin typeface="Arial Unicode MS" pitchFamily="34" charset="-128"/>
                <a:ea typeface="Arial Unicode MS" pitchFamily="34" charset="-128"/>
                <a:cs typeface="Arial Unicode MS" pitchFamily="34" charset="-128"/>
              </a:rPr>
              <a:t>Core Function</a:t>
            </a:r>
          </a:p>
          <a:p>
            <a:pPr>
              <a:lnSpc>
                <a:spcPct val="150000"/>
              </a:lnSpc>
              <a:spcBef>
                <a:spcPct val="50000"/>
              </a:spcBef>
            </a:pPr>
            <a:r>
              <a:rPr lang="en-US" dirty="0" smtClean="0">
                <a:latin typeface="Arial Unicode MS" pitchFamily="34" charset="-128"/>
                <a:ea typeface="Arial Unicode MS" pitchFamily="34" charset="-128"/>
                <a:cs typeface="Arial Unicode MS" pitchFamily="34" charset="-128"/>
              </a:rPr>
              <a:t>Is to provide rescue services to collieries, train </a:t>
            </a:r>
            <a:r>
              <a:rPr lang="en-US" dirty="0" err="1" smtClean="0">
                <a:latin typeface="Arial Unicode MS" pitchFamily="34" charset="-128"/>
                <a:ea typeface="Arial Unicode MS" pitchFamily="34" charset="-128"/>
                <a:cs typeface="Arial Unicode MS" pitchFamily="34" charset="-128"/>
              </a:rPr>
              <a:t>brigadesmen</a:t>
            </a:r>
            <a:r>
              <a:rPr lang="en-US" dirty="0" smtClean="0">
                <a:latin typeface="Arial Unicode MS" pitchFamily="34" charset="-128"/>
                <a:ea typeface="Arial Unicode MS" pitchFamily="34" charset="-128"/>
                <a:cs typeface="Arial Unicode MS" pitchFamily="34" charset="-128"/>
              </a:rPr>
              <a:t> and provide and maintain equipment for response.</a:t>
            </a:r>
          </a:p>
          <a:p>
            <a:pPr>
              <a:lnSpc>
                <a:spcPct val="150000"/>
              </a:lnSpc>
              <a:spcBef>
                <a:spcPct val="50000"/>
              </a:spcBef>
            </a:pPr>
            <a:r>
              <a:rPr lang="en-US" b="1" u="sng" dirty="0" smtClean="0">
                <a:latin typeface="Arial Unicode MS" pitchFamily="34" charset="-128"/>
                <a:ea typeface="Arial Unicode MS" pitchFamily="34" charset="-128"/>
                <a:cs typeface="Arial Unicode MS" pitchFamily="34" charset="-128"/>
              </a:rPr>
              <a:t>Other Functions</a:t>
            </a:r>
          </a:p>
          <a:p>
            <a:pPr>
              <a:lnSpc>
                <a:spcPct val="150000"/>
              </a:lnSpc>
              <a:spcBef>
                <a:spcPct val="50000"/>
              </a:spcBef>
            </a:pPr>
            <a:r>
              <a:rPr lang="en-US" dirty="0" smtClean="0">
                <a:latin typeface="Arial Unicode MS" pitchFamily="34" charset="-128"/>
                <a:ea typeface="Arial Unicode MS" pitchFamily="34" charset="-128"/>
                <a:cs typeface="Arial Unicode MS" pitchFamily="34" charset="-128"/>
              </a:rPr>
              <a:t>The Mines Rescue Service provides a range of training to coal and other industries on a fee for service basis to reduce the cost of the service to the coal industry.</a:t>
            </a:r>
          </a:p>
          <a:p>
            <a:endParaRPr lang="en-AU" dirty="0"/>
          </a:p>
        </p:txBody>
      </p:sp>
      <p:sp>
        <p:nvSpPr>
          <p:cNvPr id="4" name="Slide Number Placeholder 3"/>
          <p:cNvSpPr>
            <a:spLocks noGrp="1"/>
          </p:cNvSpPr>
          <p:nvPr>
            <p:ph type="sldNum" sz="quarter" idx="10"/>
          </p:nvPr>
        </p:nvSpPr>
        <p:spPr/>
        <p:txBody>
          <a:bodyPr/>
          <a:lstStyle/>
          <a:p>
            <a:fld id="{94EE0CA2-1637-4272-805E-563BE09CBD0E}"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pPr eaLnBrk="1" hangingPunct="1">
              <a:buFontTx/>
              <a:buChar char="•"/>
            </a:pPr>
            <a:endParaRPr lang="en-AU"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noFill/>
          <a:ln/>
        </p:spPr>
        <p:txBody>
          <a:bodyPr/>
          <a:lstStyle/>
          <a:p>
            <a:pPr eaLnBrk="1" hangingPunct="1">
              <a:buFontTx/>
              <a:buNone/>
            </a:pPr>
            <a:r>
              <a:rPr lang="en-US" dirty="0" smtClean="0"/>
              <a:t>“Tell me and I may forget, </a:t>
            </a:r>
          </a:p>
          <a:p>
            <a:pPr eaLnBrk="1" hangingPunct="1">
              <a:buFontTx/>
              <a:buNone/>
            </a:pPr>
            <a:r>
              <a:rPr lang="en-US" dirty="0" smtClean="0"/>
              <a:t>Show me</a:t>
            </a:r>
            <a:r>
              <a:rPr lang="en-US" baseline="0" dirty="0" smtClean="0"/>
              <a:t> and I may remember,</a:t>
            </a:r>
          </a:p>
          <a:p>
            <a:pPr eaLnBrk="1" hangingPunct="1">
              <a:buFontTx/>
              <a:buNone/>
            </a:pPr>
            <a:r>
              <a:rPr lang="en-US" baseline="0" dirty="0" smtClean="0"/>
              <a:t>Involve me and I will understand”</a:t>
            </a:r>
            <a:endParaRPr lang="en-AU"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ln/>
        </p:spPr>
        <p:txBody>
          <a:bodyPr/>
          <a:lstStyle/>
          <a:p>
            <a:pPr eaLnBrk="1" hangingPunct="1">
              <a:buFontTx/>
              <a:buChar char="•"/>
            </a:pPr>
            <a:r>
              <a:rPr lang="en-US" dirty="0" smtClean="0"/>
              <a:t>Data from the National Training Laboratories, USA</a:t>
            </a:r>
          </a:p>
          <a:p>
            <a:pPr eaLnBrk="1" hangingPunct="1">
              <a:buFontTx/>
              <a:buChar char="•"/>
            </a:pPr>
            <a:r>
              <a:rPr lang="en-US" dirty="0" smtClean="0"/>
              <a:t>SO</a:t>
            </a:r>
            <a:r>
              <a:rPr lang="en-US" baseline="0" dirty="0" smtClean="0"/>
              <a:t> you can see that by blending the VR into our training </a:t>
            </a:r>
            <a:r>
              <a:rPr lang="en-US" dirty="0" smtClean="0"/>
              <a:t>we extend</a:t>
            </a:r>
            <a:r>
              <a:rPr lang="en-US" baseline="0" dirty="0" smtClean="0"/>
              <a:t> the level of interaction of the learners. We can not provide an audio visual display of the mine environment, but offer the opportunity for </a:t>
            </a:r>
            <a:r>
              <a:rPr lang="en-US" dirty="0" smtClean="0"/>
              <a:t>demonstration, discussion, learn by doing and the last category – apply</a:t>
            </a:r>
            <a:r>
              <a:rPr lang="en-US" baseline="0" dirty="0" smtClean="0"/>
              <a:t> new </a:t>
            </a:r>
            <a:r>
              <a:rPr lang="en-US" baseline="0" dirty="0" err="1" smtClean="0"/>
              <a:t>learnings</a:t>
            </a:r>
            <a:r>
              <a:rPr lang="en-US" baseline="0" dirty="0" smtClean="0"/>
              <a:t> immediately or teach others.</a:t>
            </a:r>
          </a:p>
          <a:p>
            <a:pPr eaLnBrk="1" hangingPunct="1">
              <a:buFontTx/>
              <a:buChar char="•"/>
            </a:pPr>
            <a:r>
              <a:rPr lang="en-US" baseline="0" dirty="0" smtClean="0"/>
              <a:t>It is interesting to focus on the 20% learning retention rate associated with AV training tools. If we used the VR alone to simply show the simulated mine environment or a mining task it would not be using it to its full potential. The real value comes in the way the VR is used.</a:t>
            </a:r>
            <a:endParaRPr lang="en-AU"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Char char="•"/>
              <a:tabLst/>
              <a:defRPr/>
            </a:pPr>
            <a:r>
              <a:rPr lang="en-US" sz="1200" dirty="0" smtClean="0"/>
              <a:t>All use full surround sound audio systems</a:t>
            </a:r>
          </a:p>
          <a:p>
            <a:pPr eaLnBrk="1" hangingPunct="1">
              <a:buFontTx/>
              <a:buChar char="•"/>
            </a:pPr>
            <a:r>
              <a:rPr lang="en-US" dirty="0" smtClean="0"/>
              <a:t>All VR platforms use surround</a:t>
            </a:r>
            <a:r>
              <a:rPr lang="en-US" baseline="0" dirty="0" smtClean="0"/>
              <a:t> sound</a:t>
            </a:r>
          </a:p>
          <a:p>
            <a:pPr eaLnBrk="1" hangingPunct="1">
              <a:buFontTx/>
              <a:buChar char="•"/>
            </a:pPr>
            <a:r>
              <a:rPr lang="en-US" baseline="0" dirty="0" smtClean="0"/>
              <a:t>360 theatre ideal for 15 people, 12 projectors, 120m</a:t>
            </a:r>
            <a:r>
              <a:rPr lang="en-US" sz="1100" baseline="30000" dirty="0" smtClean="0"/>
              <a:t>2 </a:t>
            </a:r>
            <a:r>
              <a:rPr lang="en-US" sz="1100" baseline="0" dirty="0" smtClean="0"/>
              <a:t> screen, 3D image</a:t>
            </a:r>
          </a:p>
          <a:p>
            <a:pPr eaLnBrk="1" hangingPunct="1">
              <a:buFontTx/>
              <a:buChar char="•"/>
            </a:pPr>
            <a:r>
              <a:rPr lang="en-US" sz="1100" baseline="0" dirty="0" smtClean="0"/>
              <a:t>Curved screen – 8m X 3.5m high, uses 3 projectors, ideal for up to 30 people</a:t>
            </a:r>
          </a:p>
          <a:p>
            <a:pPr eaLnBrk="1" hangingPunct="1">
              <a:buFontTx/>
              <a:buChar char="•"/>
            </a:pPr>
            <a:r>
              <a:rPr lang="en-US" sz="1100" baseline="0" dirty="0" smtClean="0"/>
              <a:t>Domes – ideal for 1 to 4 people, 3 Domes per site</a:t>
            </a:r>
            <a:endParaRPr lang="en-AU" baseline="30000" dirty="0" smtClean="0"/>
          </a:p>
          <a:p>
            <a:pPr defTabSz="873878" fontAlgn="base">
              <a:spcBef>
                <a:spcPct val="30000"/>
              </a:spcBef>
              <a:spcAft>
                <a:spcPct val="0"/>
              </a:spcAft>
              <a:defRPr/>
            </a:pPr>
            <a:endParaRPr lang="en-AU" baseline="3000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pPr defTabSz="873878" fontAlgn="base">
              <a:spcBef>
                <a:spcPct val="30000"/>
              </a:spcBef>
              <a:spcAft>
                <a:spcPct val="0"/>
              </a:spcAft>
              <a:buFontTx/>
              <a:buChar char="•"/>
              <a:defRPr/>
            </a:pPr>
            <a:r>
              <a:rPr lang="en-US" dirty="0" smtClean="0"/>
              <a:t>3 VR Platforms at each of the four sites</a:t>
            </a:r>
          </a:p>
          <a:p>
            <a:pPr defTabSz="873878" fontAlgn="base">
              <a:spcBef>
                <a:spcPct val="30000"/>
              </a:spcBef>
              <a:spcAft>
                <a:spcPct val="0"/>
              </a:spcAft>
              <a:buFontTx/>
              <a:buChar char="•"/>
              <a:defRPr/>
            </a:pPr>
            <a:r>
              <a:rPr lang="en-US" dirty="0" smtClean="0"/>
              <a:t>All use full surround sound audio systems</a:t>
            </a:r>
          </a:p>
          <a:p>
            <a:pPr eaLnBrk="1" hangingPunct="1">
              <a:buFontTx/>
              <a:buChar char="•"/>
            </a:pPr>
            <a:r>
              <a:rPr lang="en-US" dirty="0" smtClean="0"/>
              <a:t>All VR platforms use surround</a:t>
            </a:r>
            <a:r>
              <a:rPr lang="en-US" baseline="0" dirty="0" smtClean="0"/>
              <a:t> sound</a:t>
            </a:r>
          </a:p>
          <a:p>
            <a:pPr eaLnBrk="1" hangingPunct="1">
              <a:buFontTx/>
              <a:buChar char="•"/>
            </a:pPr>
            <a:r>
              <a:rPr lang="en-US" baseline="0" dirty="0" smtClean="0"/>
              <a:t>360 theatre ideal for 15 people, 12 projectors, 120m</a:t>
            </a:r>
            <a:r>
              <a:rPr lang="en-US" sz="1000" baseline="30000" dirty="0"/>
              <a:t>2 </a:t>
            </a:r>
            <a:r>
              <a:rPr lang="en-US" sz="1000" dirty="0"/>
              <a:t> screen, 3D image</a:t>
            </a:r>
          </a:p>
          <a:p>
            <a:pPr eaLnBrk="1" hangingPunct="1">
              <a:buFontTx/>
              <a:buChar char="•"/>
            </a:pPr>
            <a:r>
              <a:rPr lang="en-US" sz="1000" dirty="0"/>
              <a:t>Curved screen – 8m X 3.5m high, uses 3 projectors, ideal for up to 30 people</a:t>
            </a:r>
          </a:p>
          <a:p>
            <a:pPr eaLnBrk="1" hangingPunct="1">
              <a:buFontTx/>
              <a:buChar char="•"/>
            </a:pPr>
            <a:r>
              <a:rPr lang="en-US" sz="1000" dirty="0"/>
              <a:t>Domes – ideal for 1 to 4 people, 3 Domes per site</a:t>
            </a:r>
            <a:endParaRPr lang="en-AU" baseline="300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1720"/>
              </a:spcBef>
            </a:pPr>
            <a:r>
              <a:rPr lang="en-AU" dirty="0" smtClean="0"/>
              <a:t>In making</a:t>
            </a:r>
            <a:r>
              <a:rPr lang="en-AU" baseline="0" dirty="0" smtClean="0"/>
              <a:t> the decision to introduce VR to our training offerings, we</a:t>
            </a:r>
            <a:r>
              <a:rPr lang="en-AU" dirty="0" smtClean="0"/>
              <a:t> have conducted much research into </a:t>
            </a:r>
            <a:r>
              <a:rPr lang="en-AU" baseline="0" dirty="0" smtClean="0"/>
              <a:t>the </a:t>
            </a:r>
            <a:r>
              <a:rPr lang="en-AU" dirty="0" smtClean="0"/>
              <a:t>literature surrounding VR, conducted observations and surveyed both participants and trainers to gain a better understanding of the perceived and actual benefits using a virtual learning environment.</a:t>
            </a:r>
          </a:p>
          <a:p>
            <a:pPr>
              <a:spcBef>
                <a:spcPts val="1146"/>
              </a:spcBef>
              <a:defRPr/>
            </a:pPr>
            <a:endParaRPr lang="en-AU" dirty="0" smtClean="0"/>
          </a:p>
          <a:p>
            <a:pPr>
              <a:spcBef>
                <a:spcPts val="1146"/>
              </a:spcBef>
              <a:defRPr/>
            </a:pPr>
            <a:r>
              <a:rPr lang="en-AU" dirty="0" smtClean="0"/>
              <a:t>There are many, and for the purpose of our presentation, we have categorised them under five key areas... </a:t>
            </a:r>
          </a:p>
          <a:p>
            <a:endParaRPr lang="en-AU" dirty="0"/>
          </a:p>
        </p:txBody>
      </p:sp>
      <p:sp>
        <p:nvSpPr>
          <p:cNvPr id="4" name="Slide Number Placeholder 3"/>
          <p:cNvSpPr>
            <a:spLocks noGrp="1"/>
          </p:cNvSpPr>
          <p:nvPr>
            <p:ph type="sldNum" sz="quarter" idx="10"/>
          </p:nvPr>
        </p:nvSpPr>
        <p:spPr/>
        <p:txBody>
          <a:bodyPr/>
          <a:lstStyle/>
          <a:p>
            <a:fld id="{4F73F1A0-D7D1-4C81-924E-5878B7A0CCE6}" type="slidenum">
              <a:rPr lang="en-AU" smtClean="0"/>
              <a:pPr/>
              <a:t>10</a:t>
            </a:fld>
            <a:endParaRPr lang="en-A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457153" indent="-457153">
              <a:spcBef>
                <a:spcPts val="1200"/>
              </a:spcBef>
              <a:buAutoNum type="arabicPeriod"/>
              <a:defRPr/>
            </a:pPr>
            <a:r>
              <a:rPr lang="en-AU" b="1" dirty="0" smtClean="0"/>
              <a:t>ACCESS – VR provides a highly accessible location for both specialised emergency training</a:t>
            </a:r>
          </a:p>
          <a:p>
            <a:pPr>
              <a:spcBef>
                <a:spcPts val="600"/>
              </a:spcBef>
              <a:buFont typeface="Arial" pitchFamily="34" charset="0"/>
              <a:buChar char="•"/>
              <a:tabLst>
                <a:tab pos="1161933" algn="l"/>
              </a:tabLst>
              <a:defRPr/>
            </a:pPr>
            <a:endParaRPr lang="en-AU" i="1" dirty="0" smtClean="0"/>
          </a:p>
          <a:p>
            <a:pPr>
              <a:spcBef>
                <a:spcPts val="600"/>
              </a:spcBef>
              <a:buFont typeface="Arial" pitchFamily="34" charset="0"/>
              <a:buChar char="•"/>
              <a:tabLst>
                <a:tab pos="1161933" algn="l"/>
              </a:tabLst>
              <a:defRPr/>
            </a:pPr>
            <a:r>
              <a:rPr lang="en-AU" i="1" dirty="0" smtClean="0"/>
              <a:t>VR provides for reduced time and costs involved with setting up and attending suitable simulation sites.</a:t>
            </a:r>
          </a:p>
          <a:p>
            <a:pPr>
              <a:spcBef>
                <a:spcPts val="600"/>
              </a:spcBef>
              <a:buFont typeface="Arial" pitchFamily="34" charset="0"/>
              <a:buNone/>
              <a:tabLst>
                <a:tab pos="1161933" algn="l"/>
              </a:tabLst>
              <a:defRPr/>
            </a:pPr>
            <a:endParaRPr lang="en-AU" i="1" dirty="0" smtClean="0"/>
          </a:p>
          <a:p>
            <a:pPr>
              <a:spcBef>
                <a:spcPts val="600"/>
              </a:spcBef>
              <a:buFont typeface="Arial" pitchFamily="34" charset="0"/>
              <a:buChar char="•"/>
              <a:tabLst>
                <a:tab pos="1161933" algn="l"/>
              </a:tabLst>
              <a:defRPr/>
            </a:pPr>
            <a:r>
              <a:rPr lang="en-AU" i="1" dirty="0" smtClean="0"/>
              <a:t>Instead of having to find somewhere physically similar to the real life environments or situations, trainers and their training groups can walk into a virtual environment that replicates the real world within a matter of minutes.</a:t>
            </a:r>
          </a:p>
          <a:p>
            <a:pPr>
              <a:spcBef>
                <a:spcPts val="600"/>
              </a:spcBef>
              <a:buFont typeface="Arial" pitchFamily="34" charset="0"/>
              <a:buChar char="•"/>
              <a:tabLst>
                <a:tab pos="1161933" algn="l"/>
              </a:tabLst>
              <a:defRPr/>
            </a:pPr>
            <a:endParaRPr lang="en-AU" i="1" dirty="0" smtClean="0"/>
          </a:p>
          <a:p>
            <a:pPr>
              <a:spcBef>
                <a:spcPts val="600"/>
              </a:spcBef>
              <a:buFont typeface="Arial" pitchFamily="34" charset="0"/>
              <a:buChar char="•"/>
              <a:tabLst>
                <a:tab pos="1161933" algn="l"/>
              </a:tabLst>
              <a:defRPr/>
            </a:pPr>
            <a:r>
              <a:rPr lang="en-AU" i="1" dirty="0" smtClean="0"/>
              <a:t>No specialised set-up, no extended travel time, and no risk to personal safety. </a:t>
            </a:r>
          </a:p>
          <a:p>
            <a:pPr>
              <a:spcBef>
                <a:spcPts val="600"/>
              </a:spcBef>
              <a:tabLst>
                <a:tab pos="1161933" algn="l"/>
              </a:tabLst>
              <a:defRPr/>
            </a:pPr>
            <a:endParaRPr lang="en-AU" i="1" dirty="0" smtClean="0"/>
          </a:p>
          <a:p>
            <a:pPr>
              <a:spcBef>
                <a:spcPts val="600"/>
              </a:spcBef>
              <a:buFont typeface="Arial" pitchFamily="34" charset="0"/>
              <a:buChar char="•"/>
              <a:tabLst>
                <a:tab pos="1161933" algn="l"/>
              </a:tabLst>
              <a:defRPr/>
            </a:pPr>
            <a:r>
              <a:rPr lang="en-AU" i="1" dirty="0" smtClean="0"/>
              <a:t>No need to close down a workforce or entire facility to enable training to take place at the worksite.</a:t>
            </a:r>
          </a:p>
          <a:p>
            <a:pPr>
              <a:spcBef>
                <a:spcPts val="600"/>
              </a:spcBef>
              <a:buFont typeface="Arial" pitchFamily="34" charset="0"/>
              <a:buChar char="•"/>
              <a:tabLst>
                <a:tab pos="1161933" algn="l"/>
              </a:tabLst>
              <a:defRPr/>
            </a:pPr>
            <a:endParaRPr lang="en-AU" i="1" dirty="0" smtClean="0"/>
          </a:p>
          <a:p>
            <a:pPr>
              <a:spcBef>
                <a:spcPts val="600"/>
              </a:spcBef>
              <a:buFont typeface="Arial" pitchFamily="34" charset="0"/>
              <a:buChar char="•"/>
              <a:tabLst>
                <a:tab pos="1161933" algn="l"/>
              </a:tabLst>
              <a:defRPr/>
            </a:pPr>
            <a:r>
              <a:rPr lang="en-AU" i="1" dirty="0" smtClean="0"/>
              <a:t>Easy repetition of simulated emergencies – click of a button and the scenario is ready to run again with a new group of learners. In the real world, the repeated set-up of a simulated mine environment would tae time and be very costly. Here it can be done with a click of a button.</a:t>
            </a:r>
          </a:p>
          <a:p>
            <a:pPr>
              <a:spcBef>
                <a:spcPts val="600"/>
              </a:spcBef>
              <a:buFont typeface="Arial" pitchFamily="34" charset="0"/>
              <a:buNone/>
              <a:tabLst>
                <a:tab pos="1161933" algn="l"/>
              </a:tabLst>
              <a:defRPr/>
            </a:pPr>
            <a:endParaRPr lang="en-AU" i="1" dirty="0" smtClean="0"/>
          </a:p>
          <a:p>
            <a:pPr>
              <a:spcBef>
                <a:spcPts val="600"/>
              </a:spcBef>
              <a:buFont typeface="Arial" pitchFamily="34" charset="0"/>
              <a:buChar char="•"/>
              <a:tabLst>
                <a:tab pos="1161933" algn="l"/>
              </a:tabLst>
              <a:defRPr/>
            </a:pPr>
            <a:r>
              <a:rPr lang="en-AU" i="1" dirty="0" smtClean="0"/>
              <a:t>Easy access</a:t>
            </a:r>
            <a:r>
              <a:rPr lang="en-AU" i="1" baseline="0" dirty="0" smtClean="0"/>
              <a:t> to a number areas within a mine – </a:t>
            </a:r>
            <a:r>
              <a:rPr lang="en-AU" i="1" baseline="0" dirty="0" err="1" smtClean="0"/>
              <a:t>longwall</a:t>
            </a:r>
            <a:r>
              <a:rPr lang="en-AU" i="1" baseline="0" dirty="0" smtClean="0"/>
              <a:t>, </a:t>
            </a:r>
            <a:r>
              <a:rPr lang="en-AU" i="1" baseline="0" dirty="0" err="1" smtClean="0"/>
              <a:t>outbye</a:t>
            </a:r>
            <a:r>
              <a:rPr lang="en-AU" i="1" baseline="0" dirty="0" smtClean="0"/>
              <a:t>, development panel, workshops – all within  a few seconds/click of a button.</a:t>
            </a:r>
          </a:p>
          <a:p>
            <a:pPr>
              <a:spcBef>
                <a:spcPts val="600"/>
              </a:spcBef>
              <a:buFont typeface="Arial" pitchFamily="34" charset="0"/>
              <a:buChar char="•"/>
              <a:tabLst>
                <a:tab pos="1161933" algn="l"/>
              </a:tabLst>
              <a:defRPr/>
            </a:pPr>
            <a:endParaRPr lang="en-AU" i="1" baseline="0" dirty="0" smtClean="0"/>
          </a:p>
          <a:p>
            <a:pPr>
              <a:spcBef>
                <a:spcPts val="600"/>
              </a:spcBef>
              <a:buFont typeface="Arial" pitchFamily="34" charset="0"/>
              <a:buChar char="•"/>
              <a:tabLst>
                <a:tab pos="1161933" algn="l"/>
              </a:tabLst>
              <a:defRPr/>
            </a:pPr>
            <a:endParaRPr lang="en-AU" i="1" dirty="0" smtClean="0"/>
          </a:p>
          <a:p>
            <a:pPr>
              <a:buFont typeface="Arial" pitchFamily="34" charset="0"/>
              <a:buChar char="•"/>
            </a:pPr>
            <a:endParaRPr lang="en-AU" dirty="0"/>
          </a:p>
        </p:txBody>
      </p:sp>
      <p:sp>
        <p:nvSpPr>
          <p:cNvPr id="4" name="Slide Number Placeholder 3"/>
          <p:cNvSpPr>
            <a:spLocks noGrp="1"/>
          </p:cNvSpPr>
          <p:nvPr>
            <p:ph type="sldNum" sz="quarter" idx="10"/>
          </p:nvPr>
        </p:nvSpPr>
        <p:spPr/>
        <p:txBody>
          <a:bodyPr/>
          <a:lstStyle/>
          <a:p>
            <a:fld id="{4F73F1A0-D7D1-4C81-924E-5878B7A0CCE6}" type="slidenum">
              <a:rPr lang="en-AU" smtClean="0"/>
              <a:pPr/>
              <a:t>11</a:t>
            </a:fld>
            <a:endParaRPr lang="en-AU"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1"/>
          <p:cNvPicPr>
            <a:picLocks noChangeAspect="1" noChangeArrowheads="1"/>
          </p:cNvPicPr>
          <p:nvPr/>
        </p:nvPicPr>
        <p:blipFill>
          <a:blip r:embed="rId2" cstate="print"/>
          <a:srcRect/>
          <a:stretch>
            <a:fillRect/>
          </a:stretch>
        </p:blipFill>
        <p:spPr bwMode="auto">
          <a:xfrm>
            <a:off x="0" y="1714500"/>
            <a:ext cx="5643563" cy="5214938"/>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a:stretch>
            <a:fillRect/>
          </a:stretch>
        </p:blipFill>
        <p:spPr bwMode="auto">
          <a:xfrm>
            <a:off x="5657850" y="5330825"/>
            <a:ext cx="3463925" cy="1500188"/>
          </a:xfrm>
          <a:prstGeom prst="rect">
            <a:avLst/>
          </a:prstGeom>
          <a:noFill/>
          <a:ln w="9525">
            <a:noFill/>
            <a:miter lim="800000"/>
            <a:headEnd/>
            <a:tailEnd/>
          </a:ln>
        </p:spPr>
      </p:pic>
      <p:sp>
        <p:nvSpPr>
          <p:cNvPr id="12" name="Text Placeholder 11"/>
          <p:cNvSpPr>
            <a:spLocks noGrp="1"/>
          </p:cNvSpPr>
          <p:nvPr>
            <p:ph type="body" sz="quarter" idx="10"/>
          </p:nvPr>
        </p:nvSpPr>
        <p:spPr>
          <a:xfrm>
            <a:off x="500034" y="1000108"/>
            <a:ext cx="8143875" cy="928687"/>
          </a:xfrm>
          <a:prstGeom prst="rect">
            <a:avLst/>
          </a:prstGeom>
        </p:spPr>
        <p:txBody>
          <a:bodyPr/>
          <a:lstStyle>
            <a:lvl1pPr algn="ctr">
              <a:buNone/>
              <a:defRPr lang="en-AU" sz="3200" b="1" smtClean="0">
                <a:solidFill>
                  <a:schemeClr val="tx2"/>
                </a:solidFill>
                <a:effectLst>
                  <a:outerShdw blurRad="31750" dist="25400" dir="5400000" algn="tl" rotWithShape="0">
                    <a:srgbClr val="000000">
                      <a:alpha val="25000"/>
                    </a:srgbClr>
                  </a:outerShdw>
                </a:effectLst>
                <a:latin typeface="Arial" pitchFamily="34" charset="0"/>
                <a:cs typeface="Arial" pitchFamily="34" charset="0"/>
              </a:defRPr>
            </a:lvl1pPr>
          </a:lstStyle>
          <a:p>
            <a:pPr lvl="0"/>
            <a:r>
              <a:rPr lang="en-US" smtClean="0"/>
              <a:t>Click to edit Master text styles</a:t>
            </a:r>
          </a:p>
        </p:txBody>
      </p:sp>
      <p:sp>
        <p:nvSpPr>
          <p:cNvPr id="15" name="Text Placeholder 14"/>
          <p:cNvSpPr>
            <a:spLocks noGrp="1"/>
          </p:cNvSpPr>
          <p:nvPr>
            <p:ph type="body" sz="quarter" idx="11"/>
          </p:nvPr>
        </p:nvSpPr>
        <p:spPr>
          <a:xfrm>
            <a:off x="785786" y="2500306"/>
            <a:ext cx="7572375" cy="785821"/>
          </a:xfrm>
          <a:prstGeom prst="rect">
            <a:avLst/>
          </a:prstGeom>
        </p:spPr>
        <p:txBody>
          <a:bodyPr/>
          <a:lstStyle>
            <a:lvl1pPr algn="ctr">
              <a:buNone/>
              <a:defRPr kumimoji="0" lang="en-AU" sz="3200" b="1" i="0" u="none" strike="noStrike" kern="1200" cap="none" spc="0" normalizeH="0" noProof="0" smtClean="0">
                <a:ln>
                  <a:noFill/>
                </a:ln>
                <a:solidFill>
                  <a:schemeClr val="tx1">
                    <a:lumMod val="75000"/>
                    <a:lumOff val="25000"/>
                  </a:schemeClr>
                </a:solidFill>
                <a:effectLst>
                  <a:outerShdw blurRad="31750" dist="25400" dir="5400000" algn="tl" rotWithShape="0">
                    <a:srgbClr val="000000">
                      <a:alpha val="25000"/>
                    </a:srgbClr>
                  </a:outerShdw>
                </a:effectLst>
                <a:uLnTx/>
                <a:uFillTx/>
                <a:latin typeface="Arial" pitchFamily="34" charset="0"/>
                <a:cs typeface="Arial" pitchFamily="34" charset="0"/>
              </a:defRPr>
            </a:lvl1pPr>
          </a:lstStyle>
          <a:p>
            <a:pPr lvl="0"/>
            <a:r>
              <a:rPr lang="en-US" noProof="0" smtClean="0"/>
              <a:t>Click to edit Master text styles</a:t>
            </a:r>
          </a:p>
        </p:txBody>
      </p:sp>
      <p:sp>
        <p:nvSpPr>
          <p:cNvPr id="17" name="Text Placeholder 16"/>
          <p:cNvSpPr>
            <a:spLocks noGrp="1"/>
          </p:cNvSpPr>
          <p:nvPr>
            <p:ph type="body" sz="quarter" idx="12"/>
          </p:nvPr>
        </p:nvSpPr>
        <p:spPr>
          <a:xfrm>
            <a:off x="785786" y="3857628"/>
            <a:ext cx="7643812" cy="785813"/>
          </a:xfrm>
          <a:prstGeom prst="rect">
            <a:avLst/>
          </a:prstGeom>
        </p:spPr>
        <p:txBody>
          <a:bodyPr/>
          <a:lstStyle>
            <a:lvl1pPr algn="ctr">
              <a:buNone/>
              <a:defRPr kumimoji="0" lang="en-AU" sz="3200" b="1" i="0" u="none" strike="noStrike" kern="1200" cap="none" spc="0" normalizeH="0" noProof="0" smtClean="0">
                <a:ln>
                  <a:noFill/>
                </a:ln>
                <a:solidFill>
                  <a:srgbClr val="3F6EA7"/>
                </a:solidFill>
                <a:effectLst>
                  <a:outerShdw blurRad="31750" dist="25400" dir="5400000" algn="tl" rotWithShape="0">
                    <a:srgbClr val="000000">
                      <a:alpha val="25000"/>
                    </a:srgbClr>
                  </a:outerShdw>
                </a:effectLst>
                <a:uLnTx/>
                <a:uFillTx/>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cstate="print"/>
          <a:srcRect b="11427"/>
          <a:stretch>
            <a:fillRect/>
          </a:stretch>
        </p:blipFill>
        <p:spPr bwMode="auto">
          <a:xfrm>
            <a:off x="0" y="5045075"/>
            <a:ext cx="3482975" cy="1812925"/>
          </a:xfrm>
          <a:prstGeom prst="rect">
            <a:avLst/>
          </a:prstGeom>
          <a:noFill/>
          <a:ln w="9525">
            <a:noFill/>
            <a:miter lim="800000"/>
            <a:headEnd/>
            <a:tailEnd/>
          </a:ln>
        </p:spPr>
      </p:pic>
      <p:pic>
        <p:nvPicPr>
          <p:cNvPr id="5" name="Picture 4"/>
          <p:cNvPicPr/>
          <p:nvPr/>
        </p:nvPicPr>
        <p:blipFill>
          <a:blip r:embed="rId3" cstate="print">
            <a:duotone>
              <a:schemeClr val="bg2">
                <a:shade val="45000"/>
                <a:satMod val="135000"/>
              </a:schemeClr>
              <a:prstClr val="white"/>
            </a:duotone>
            <a:lum/>
          </a:blip>
          <a:srcRect/>
          <a:stretch>
            <a:fillRect/>
          </a:stretch>
        </p:blipFill>
        <p:spPr bwMode="auto">
          <a:xfrm>
            <a:off x="6687844" y="5786454"/>
            <a:ext cx="2392906" cy="1057922"/>
          </a:xfrm>
          <a:prstGeom prst="rect">
            <a:avLst/>
          </a:prstGeom>
          <a:noFill/>
          <a:ln w="9525">
            <a:noFill/>
            <a:miter lim="800000"/>
            <a:headEnd/>
            <a:tailEnd/>
          </a:ln>
        </p:spPr>
      </p:pic>
      <p:sp>
        <p:nvSpPr>
          <p:cNvPr id="11" name="Text Placeholder 10"/>
          <p:cNvSpPr>
            <a:spLocks noGrp="1"/>
          </p:cNvSpPr>
          <p:nvPr>
            <p:ph type="body" sz="quarter" idx="10"/>
          </p:nvPr>
        </p:nvSpPr>
        <p:spPr>
          <a:xfrm>
            <a:off x="428596" y="214290"/>
            <a:ext cx="4714875" cy="500066"/>
          </a:xfrm>
          <a:prstGeom prst="rect">
            <a:avLst/>
          </a:prstGeom>
        </p:spPr>
        <p:txBody>
          <a:bodyPr/>
          <a:lstStyle>
            <a:lvl1pPr marL="0" marR="0" indent="0" defTabSz="914400" rtl="0" eaLnBrk="1" fontAlgn="auto" latinLnBrk="0" hangingPunct="1">
              <a:lnSpc>
                <a:spcPct val="100000"/>
              </a:lnSpc>
              <a:spcBef>
                <a:spcPct val="0"/>
              </a:spcBef>
              <a:spcAft>
                <a:spcPts val="0"/>
              </a:spcAft>
              <a:buClrTx/>
              <a:buSzTx/>
              <a:buNone/>
              <a:tabLst/>
              <a:defRPr lang="en-AU" sz="3200" b="1">
                <a:solidFill>
                  <a:schemeClr val="tx2"/>
                </a:solidFill>
                <a:effectLst>
                  <a:outerShdw blurRad="38100" dist="38100" dir="2700000" algn="tl">
                    <a:srgbClr val="000000">
                      <a:alpha val="43137"/>
                    </a:srgbClr>
                  </a:outerShdw>
                </a:effectLst>
                <a:latin typeface="Arial" pitchFamily="34" charset="0"/>
                <a:cs typeface="Arial" pitchFamily="34" charset="0"/>
              </a:defRPr>
            </a:lvl1pPr>
          </a:lstStyle>
          <a:p>
            <a:pPr lvl="0"/>
            <a:r>
              <a:rPr lang="en-US" smtClean="0"/>
              <a:t>Click to edit Master text styles</a:t>
            </a:r>
          </a:p>
        </p:txBody>
      </p:sp>
      <p:sp>
        <p:nvSpPr>
          <p:cNvPr id="13" name="Text Placeholder 12"/>
          <p:cNvSpPr>
            <a:spLocks noGrp="1"/>
          </p:cNvSpPr>
          <p:nvPr>
            <p:ph type="body" sz="quarter" idx="11"/>
          </p:nvPr>
        </p:nvSpPr>
        <p:spPr>
          <a:xfrm>
            <a:off x="428625" y="928688"/>
            <a:ext cx="8215313" cy="1285875"/>
          </a:xfrm>
          <a:prstGeom prst="rect">
            <a:avLst/>
          </a:prstGeom>
        </p:spPr>
        <p:txBody>
          <a:bodyPr/>
          <a:lstStyle>
            <a:lvl1pPr marL="0" marR="0" indent="0" defTabSz="914400" rtl="0" eaLnBrk="1" fontAlgn="auto" latinLnBrk="0" hangingPunct="1">
              <a:lnSpc>
                <a:spcPct val="100000"/>
              </a:lnSpc>
              <a:spcBef>
                <a:spcPct val="0"/>
              </a:spcBef>
              <a:spcAft>
                <a:spcPts val="0"/>
              </a:spcAft>
              <a:buClrTx/>
              <a:buSzTx/>
              <a:buFont typeface="Wingdings" pitchFamily="2" charset="2"/>
              <a:buChar char="§"/>
              <a:tabLst/>
              <a:defRPr kumimoji="0" lang="en-AU" sz="3200" b="1" i="0" u="none" strike="noStrike" kern="1200" cap="none" spc="0" normalizeH="0" noProof="0">
                <a:ln>
                  <a:noFill/>
                </a:ln>
                <a:effectLst>
                  <a:outerShdw blurRad="31750" dist="25400" dir="5400000" algn="tl" rotWithShape="0">
                    <a:srgbClr val="000000">
                      <a:alpha val="25000"/>
                    </a:srgbClr>
                  </a:outerShdw>
                </a:effectLst>
                <a:uLnTx/>
                <a:uFillTx/>
                <a:latin typeface="Arial" pitchFamily="34" charset="0"/>
                <a:cs typeface="Arial" pitchFamily="34" charset="0"/>
              </a:defRPr>
            </a:lvl1pPr>
          </a:lstStyle>
          <a:p>
            <a:pPr lvl="0"/>
            <a:r>
              <a:rPr lang="en-US" noProof="0"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0EDD27A0-9424-4F0F-9BC0-3D2955DF7712}" type="datetimeFigureOut">
              <a:rPr lang="en-US" smtClean="0"/>
              <a:pPr/>
              <a:t>8/18/2011</a:t>
            </a:fld>
            <a:endParaRPr lang="en-AU"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AU"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3C7D016E-C252-45B4-BEF2-A857253BBDCB}" type="slidenum">
              <a:rPr lang="en-AU" smtClean="0"/>
              <a:pPr/>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vl1pPr>
          </a:lstStyle>
          <a:p>
            <a:pPr>
              <a:defRPr/>
            </a:pPr>
            <a:fld id="{FAA0CF96-852E-4E3E-B473-39579AC2B535}" type="datetimeFigureOut">
              <a:rPr lang="en-US"/>
              <a:pPr>
                <a:defRPr/>
              </a:pPr>
              <a:t>8/18/2011</a:t>
            </a:fld>
            <a:endParaRPr lang="en-AU"/>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vl1pPr>
          </a:lstStyle>
          <a:p>
            <a:pPr>
              <a:defRPr/>
            </a:pPr>
            <a:endParaRPr lang="en-AU"/>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B33A8C81-A9B9-4BA4-8DDD-E3704603BD69}" type="slidenum">
              <a:rPr lang="en-AU"/>
              <a:pPr>
                <a:defRPr/>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3" r:id="rId1"/>
    <p:sldLayoutId id="2147483654" r:id="rId2"/>
    <p:sldLayoutId id="2147483658" r:id="rId3"/>
    <p:sldLayoutId id="2147483659" r:id="rId4"/>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13.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hyperlink" Target="http://images.google.com.au/imgres?imgurl=http://wapedia.mobi/thumb/ffd414598/en/fixed/470/436/NSW_in_Australia_map.png?format=jpg,png,gif&amp;imgrefurl=http://wapedia.mobi/en/List_of_highways_in_New_South_Wales&amp;usg=__XCTfHQ30m3f7PDToDUy0RsusfT8=&amp;h=436&amp;w=470&amp;sz=66&amp;hl=en&amp;start=100&amp;um=1&amp;tbnid=Gnl3wrHTbfywlM:&amp;tbnh=120&amp;tbnw=129&amp;prev=/images?q=Australia+and+NSW+map&amp;ndsp=18&amp;hl=en&amp;sa=N&amp;start=90&amp;um=1"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755576" y="1124744"/>
            <a:ext cx="7772400" cy="1512887"/>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sz="4400" dirty="0" smtClean="0">
                <a:effectLst>
                  <a:outerShdw blurRad="38100" dist="38100" dir="2700000" algn="tl">
                    <a:srgbClr val="000000">
                      <a:alpha val="43137"/>
                    </a:srgbClr>
                  </a:outerShdw>
                </a:effectLst>
                <a:latin typeface="+mj-lt"/>
                <a:ea typeface="+mj-ea"/>
                <a:cs typeface="+mj-cs"/>
              </a:rPr>
              <a:t>Integrating Virtual Reality Technology into Mines Rescue Competitions</a:t>
            </a:r>
            <a:endParaRPr kumimoji="0" lang="en-AU" sz="4400" b="0"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mj-lt"/>
              <a:ea typeface="+mj-ea"/>
              <a:cs typeface="+mj-cs"/>
            </a:endParaRPr>
          </a:p>
        </p:txBody>
      </p:sp>
      <p:sp>
        <p:nvSpPr>
          <p:cNvPr id="3" name="Subtitle 2"/>
          <p:cNvSpPr txBox="1">
            <a:spLocks/>
          </p:cNvSpPr>
          <p:nvPr/>
        </p:nvSpPr>
        <p:spPr>
          <a:xfrm>
            <a:off x="3131840" y="4149080"/>
            <a:ext cx="5472608" cy="577866"/>
          </a:xfrm>
          <a:prstGeom prst="rect">
            <a:avLst/>
          </a:prstGeom>
        </p:spPr>
        <p:txBody>
          <a:bodyPr vert="horz" lIns="91440" tIns="45720" rIns="91440" bIns="45720" rtlCol="0">
            <a:normAutofit fontScale="92500"/>
          </a:bodyPr>
          <a:lstStyle/>
          <a:p>
            <a:pPr>
              <a:spcBef>
                <a:spcPct val="20000"/>
              </a:spcBef>
              <a:defRPr/>
            </a:pPr>
            <a:r>
              <a:rPr lang="en-AU" sz="2400" dirty="0" smtClean="0">
                <a:latin typeface="+mn-lt"/>
              </a:rPr>
              <a:t>Peter Robbins  – Mines Rescue Service NSW</a:t>
            </a:r>
            <a:endParaRPr lang="en-AU" sz="2400" dirty="0">
              <a:latin typeface="+mn-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entagon 10"/>
          <p:cNvSpPr/>
          <p:nvPr/>
        </p:nvSpPr>
        <p:spPr>
          <a:xfrm>
            <a:off x="1115616" y="2515974"/>
            <a:ext cx="6392182" cy="785818"/>
          </a:xfrm>
          <a:prstGeom prst="homePlate">
            <a:avLst/>
          </a:prstGeom>
          <a:solidFill>
            <a:schemeClr val="tx1">
              <a:lumMod val="50000"/>
              <a:lumOff val="50000"/>
            </a:schemeClr>
          </a:solidFill>
          <a:ln w="31750">
            <a:solidFill>
              <a:schemeClr val="accent6">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400" b="1" dirty="0" smtClean="0">
                <a:latin typeface="Arial" pitchFamily="34" charset="0"/>
                <a:cs typeface="Arial" pitchFamily="34" charset="0"/>
              </a:rPr>
              <a:t>SAFE EXPOSURE</a:t>
            </a:r>
            <a:endParaRPr lang="en-AU" sz="2800" b="1" dirty="0">
              <a:latin typeface="Arial" pitchFamily="34" charset="0"/>
              <a:cs typeface="Arial" pitchFamily="34" charset="0"/>
            </a:endParaRPr>
          </a:p>
        </p:txBody>
      </p:sp>
      <p:sp>
        <p:nvSpPr>
          <p:cNvPr id="12" name="Pentagon 11"/>
          <p:cNvSpPr/>
          <p:nvPr/>
        </p:nvSpPr>
        <p:spPr>
          <a:xfrm>
            <a:off x="1115616" y="3516106"/>
            <a:ext cx="6392182" cy="785818"/>
          </a:xfrm>
          <a:prstGeom prst="homePlate">
            <a:avLst/>
          </a:prstGeom>
          <a:solidFill>
            <a:schemeClr val="tx1">
              <a:lumMod val="50000"/>
              <a:lumOff val="50000"/>
            </a:schemeClr>
          </a:solidFill>
          <a:ln w="31750">
            <a:solidFill>
              <a:schemeClr val="accent6">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400" b="1" dirty="0" smtClean="0">
                <a:latin typeface="Arial" pitchFamily="34" charset="0"/>
                <a:cs typeface="Arial" pitchFamily="34" charset="0"/>
              </a:rPr>
              <a:t>GREATER REALISM</a:t>
            </a:r>
            <a:endParaRPr lang="en-AU" sz="2800" b="1" dirty="0">
              <a:latin typeface="Arial" pitchFamily="34" charset="0"/>
              <a:cs typeface="Arial" pitchFamily="34" charset="0"/>
            </a:endParaRPr>
          </a:p>
        </p:txBody>
      </p:sp>
      <p:sp>
        <p:nvSpPr>
          <p:cNvPr id="10" name="Pentagon 9"/>
          <p:cNvSpPr/>
          <p:nvPr/>
        </p:nvSpPr>
        <p:spPr>
          <a:xfrm>
            <a:off x="1115616" y="1515842"/>
            <a:ext cx="6392182" cy="785818"/>
          </a:xfrm>
          <a:prstGeom prst="homePlate">
            <a:avLst/>
          </a:prstGeom>
          <a:solidFill>
            <a:schemeClr val="tx1">
              <a:lumMod val="50000"/>
              <a:lumOff val="50000"/>
            </a:schemeClr>
          </a:solidFill>
          <a:ln w="31750">
            <a:solidFill>
              <a:schemeClr val="accent6">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400" b="1" dirty="0" smtClean="0">
                <a:latin typeface="Arial" pitchFamily="34" charset="0"/>
                <a:cs typeface="Arial" pitchFamily="34" charset="0"/>
              </a:rPr>
              <a:t>EASY ACCESS</a:t>
            </a:r>
            <a:endParaRPr lang="en-AU" sz="2800" b="1" dirty="0">
              <a:latin typeface="Arial" pitchFamily="34" charset="0"/>
              <a:cs typeface="Arial" pitchFamily="34" charset="0"/>
            </a:endParaRPr>
          </a:p>
        </p:txBody>
      </p:sp>
      <p:pic>
        <p:nvPicPr>
          <p:cNvPr id="17413" name="Picture 5" descr="C:\Documents and Settings\rebecca.hoggard\Local Settings\Temporary Internet Files\Content.IE5\MJYC1CNH\MCj04347130000[1].wmf"/>
          <p:cNvPicPr>
            <a:picLocks noChangeAspect="1" noChangeArrowheads="1"/>
          </p:cNvPicPr>
          <p:nvPr/>
        </p:nvPicPr>
        <p:blipFill>
          <a:blip r:embed="rId3" cstate="print">
            <a:duotone>
              <a:schemeClr val="accent6">
                <a:shade val="45000"/>
                <a:satMod val="135000"/>
              </a:schemeClr>
              <a:prstClr val="white"/>
            </a:duotone>
            <a:lum bright="6000"/>
          </a:blip>
          <a:srcRect/>
          <a:stretch>
            <a:fillRect/>
          </a:stretch>
        </p:blipFill>
        <p:spPr bwMode="auto">
          <a:xfrm>
            <a:off x="7301996" y="1196752"/>
            <a:ext cx="1071570" cy="1123212"/>
          </a:xfrm>
          <a:prstGeom prst="rect">
            <a:avLst/>
          </a:prstGeom>
          <a:noFill/>
        </p:spPr>
      </p:pic>
      <p:pic>
        <p:nvPicPr>
          <p:cNvPr id="18" name="Picture 5" descr="C:\Documents and Settings\rebecca.hoggard\Local Settings\Temporary Internet Files\Content.IE5\MJYC1CNH\MCj04347130000[1].wmf"/>
          <p:cNvPicPr>
            <a:picLocks noChangeAspect="1" noChangeArrowheads="1"/>
          </p:cNvPicPr>
          <p:nvPr/>
        </p:nvPicPr>
        <p:blipFill>
          <a:blip r:embed="rId3" cstate="print">
            <a:duotone>
              <a:schemeClr val="accent6">
                <a:shade val="45000"/>
                <a:satMod val="135000"/>
              </a:schemeClr>
              <a:prstClr val="white"/>
            </a:duotone>
            <a:lum bright="6000"/>
          </a:blip>
          <a:srcRect/>
          <a:stretch>
            <a:fillRect/>
          </a:stretch>
        </p:blipFill>
        <p:spPr bwMode="auto">
          <a:xfrm>
            <a:off x="7301996" y="3213058"/>
            <a:ext cx="1071570" cy="1123212"/>
          </a:xfrm>
          <a:prstGeom prst="rect">
            <a:avLst/>
          </a:prstGeom>
          <a:noFill/>
        </p:spPr>
      </p:pic>
      <p:pic>
        <p:nvPicPr>
          <p:cNvPr id="19" name="Picture 5" descr="C:\Documents and Settings\rebecca.hoggard\Local Settings\Temporary Internet Files\Content.IE5\MJYC1CNH\MCj04347130000[1].wmf"/>
          <p:cNvPicPr>
            <a:picLocks noChangeAspect="1" noChangeArrowheads="1"/>
          </p:cNvPicPr>
          <p:nvPr/>
        </p:nvPicPr>
        <p:blipFill>
          <a:blip r:embed="rId3" cstate="print">
            <a:duotone>
              <a:schemeClr val="accent6">
                <a:shade val="45000"/>
                <a:satMod val="135000"/>
              </a:schemeClr>
              <a:prstClr val="white"/>
            </a:duotone>
            <a:lum bright="6000"/>
          </a:blip>
          <a:srcRect/>
          <a:stretch>
            <a:fillRect/>
          </a:stretch>
        </p:blipFill>
        <p:spPr bwMode="auto">
          <a:xfrm>
            <a:off x="7301996" y="2216680"/>
            <a:ext cx="1071570" cy="1123212"/>
          </a:xfrm>
          <a:prstGeom prst="rect">
            <a:avLst/>
          </a:prstGeom>
          <a:noFill/>
        </p:spPr>
      </p:pic>
      <p:sp>
        <p:nvSpPr>
          <p:cNvPr id="23" name="Title 1"/>
          <p:cNvSpPr txBox="1">
            <a:spLocks/>
          </p:cNvSpPr>
          <p:nvPr/>
        </p:nvSpPr>
        <p:spPr>
          <a:xfrm>
            <a:off x="0" y="116632"/>
            <a:ext cx="9144000" cy="936104"/>
          </a:xfrm>
          <a:prstGeom prst="rect">
            <a:avLst/>
          </a:prstGeom>
          <a:solidFill>
            <a:srgbClr val="C75F09"/>
          </a:solidFill>
        </p:spPr>
        <p:txBody>
          <a:bodyPr vert="horz" lIns="91440" tIns="45720" rIns="91440" bIns="45720" rtlCol="0" anchor="ctr">
            <a:noAutofit/>
          </a:bodyPr>
          <a:lstStyle/>
          <a:p>
            <a:pPr algn="ctr">
              <a:spcBef>
                <a:spcPct val="0"/>
              </a:spcBef>
              <a:defRPr/>
            </a:pPr>
            <a:endParaRPr lang="en-US" sz="3200" dirty="0" smtClean="0">
              <a:solidFill>
                <a:schemeClr val="bg1"/>
              </a:solidFill>
              <a:latin typeface="Arial Narrow" pitchFamily="34" charset="0"/>
              <a:ea typeface="+mj-ea"/>
              <a:cs typeface="+mj-cs"/>
            </a:endParaRPr>
          </a:p>
          <a:p>
            <a:pPr algn="ctr">
              <a:spcBef>
                <a:spcPct val="0"/>
              </a:spcBef>
              <a:defRPr/>
            </a:pPr>
            <a:endParaRPr lang="en-US" sz="3200" dirty="0" smtClean="0">
              <a:solidFill>
                <a:schemeClr val="bg1"/>
              </a:solidFill>
              <a:latin typeface="Arial Narrow" pitchFamily="34" charset="0"/>
              <a:ea typeface="+mj-ea"/>
              <a:cs typeface="+mj-cs"/>
            </a:endParaRPr>
          </a:p>
          <a:p>
            <a:pPr algn="ctr">
              <a:spcBef>
                <a:spcPct val="0"/>
              </a:spcBef>
              <a:defRPr/>
            </a:pPr>
            <a:r>
              <a:rPr lang="en-US" sz="3200" dirty="0" smtClean="0">
                <a:solidFill>
                  <a:schemeClr val="bg1"/>
                </a:solidFill>
                <a:latin typeface="Arial Narrow" pitchFamily="34" charset="0"/>
                <a:ea typeface="+mj-ea"/>
                <a:cs typeface="+mj-cs"/>
              </a:rPr>
              <a:t>The Virtual Mine Environment</a:t>
            </a:r>
          </a:p>
          <a:p>
            <a:pPr algn="ctr">
              <a:spcBef>
                <a:spcPct val="0"/>
              </a:spcBef>
              <a:defRPr/>
            </a:pPr>
            <a:r>
              <a:rPr lang="en-AU" altLang="zh-CN" sz="3200" dirty="0" smtClean="0">
                <a:solidFill>
                  <a:schemeClr val="tx1">
                    <a:lumMod val="75000"/>
                    <a:lumOff val="25000"/>
                  </a:schemeClr>
                </a:solidFill>
                <a:latin typeface="Arial Narrow" pitchFamily="34" charset="0"/>
              </a:rPr>
              <a:t>The Training</a:t>
            </a:r>
            <a:endParaRPr lang="en-US" sz="3200" dirty="0" smtClean="0">
              <a:latin typeface="Arial Narrow" pitchFamily="34" charset="0"/>
            </a:endParaRPr>
          </a:p>
          <a:p>
            <a:pPr algn="ctr">
              <a:spcBef>
                <a:spcPct val="0"/>
              </a:spcBef>
              <a:defRPr/>
            </a:pPr>
            <a:endParaRPr lang="en-US" sz="3200" dirty="0" smtClean="0">
              <a:latin typeface="Arial Narrow" pitchFamily="34" charset="0"/>
              <a:ea typeface="+mj-ea"/>
              <a:cs typeface="+mj-cs"/>
            </a:endParaRPr>
          </a:p>
          <a:p>
            <a:pPr algn="ctr">
              <a:spcBef>
                <a:spcPct val="0"/>
              </a:spcBef>
              <a:defRPr/>
            </a:pPr>
            <a:endParaRPr lang="en-AU" sz="3200" dirty="0">
              <a:solidFill>
                <a:schemeClr val="bg1"/>
              </a:solidFill>
              <a:latin typeface="Arial Narrow" pitchFamily="34" charset="0"/>
              <a:ea typeface="+mj-ea"/>
              <a:cs typeface="+mj-cs"/>
            </a:endParaRPr>
          </a:p>
        </p:txBody>
      </p:sp>
      <p:sp>
        <p:nvSpPr>
          <p:cNvPr id="26" name="Pentagon 25"/>
          <p:cNvSpPr/>
          <p:nvPr/>
        </p:nvSpPr>
        <p:spPr>
          <a:xfrm>
            <a:off x="1115616" y="4515390"/>
            <a:ext cx="6392182" cy="785818"/>
          </a:xfrm>
          <a:prstGeom prst="homePlate">
            <a:avLst/>
          </a:prstGeom>
          <a:solidFill>
            <a:schemeClr val="tx1">
              <a:lumMod val="50000"/>
              <a:lumOff val="50000"/>
            </a:schemeClr>
          </a:solidFill>
          <a:ln w="31750">
            <a:solidFill>
              <a:schemeClr val="accent6">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400" b="1" dirty="0" smtClean="0">
                <a:latin typeface="Arial" pitchFamily="34" charset="0"/>
                <a:cs typeface="Arial" pitchFamily="34" charset="0"/>
              </a:rPr>
              <a:t>RETENTION &amp; RECALL</a:t>
            </a:r>
            <a:endParaRPr lang="en-AU" sz="2800" b="1" dirty="0">
              <a:latin typeface="Arial" pitchFamily="34" charset="0"/>
              <a:cs typeface="Arial" pitchFamily="34" charset="0"/>
            </a:endParaRPr>
          </a:p>
        </p:txBody>
      </p:sp>
      <p:pic>
        <p:nvPicPr>
          <p:cNvPr id="15" name="Picture 5" descr="C:\Documents and Settings\rebecca.hoggard\Local Settings\Temporary Internet Files\Content.IE5\MJYC1CNH\MCj04347130000[1].wmf"/>
          <p:cNvPicPr>
            <a:picLocks noChangeAspect="1" noChangeArrowheads="1"/>
          </p:cNvPicPr>
          <p:nvPr/>
        </p:nvPicPr>
        <p:blipFill>
          <a:blip r:embed="rId3" cstate="print">
            <a:duotone>
              <a:schemeClr val="accent6">
                <a:shade val="45000"/>
                <a:satMod val="135000"/>
              </a:schemeClr>
              <a:prstClr val="white"/>
            </a:duotone>
            <a:lum bright="6000"/>
          </a:blip>
          <a:srcRect/>
          <a:stretch>
            <a:fillRect/>
          </a:stretch>
        </p:blipFill>
        <p:spPr bwMode="auto">
          <a:xfrm>
            <a:off x="7301996" y="4197148"/>
            <a:ext cx="1071570" cy="112321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entagon 23"/>
          <p:cNvSpPr/>
          <p:nvPr/>
        </p:nvSpPr>
        <p:spPr>
          <a:xfrm>
            <a:off x="325259" y="2561111"/>
            <a:ext cx="3857652" cy="785818"/>
          </a:xfrm>
          <a:prstGeom prst="homePlate">
            <a:avLst/>
          </a:prstGeom>
          <a:solidFill>
            <a:schemeClr val="bg1">
              <a:lumMod val="75000"/>
            </a:schemeClr>
          </a:solidFill>
          <a:ln w="31750">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400" dirty="0" smtClean="0">
                <a:latin typeface="Arial" pitchFamily="34" charset="0"/>
                <a:cs typeface="Arial" pitchFamily="34" charset="0"/>
              </a:rPr>
              <a:t>SAFE EXPOSURE</a:t>
            </a:r>
          </a:p>
        </p:txBody>
      </p:sp>
      <p:sp>
        <p:nvSpPr>
          <p:cNvPr id="21" name="Pentagon 20"/>
          <p:cNvSpPr/>
          <p:nvPr/>
        </p:nvSpPr>
        <p:spPr>
          <a:xfrm>
            <a:off x="325259" y="3561243"/>
            <a:ext cx="3857652" cy="785818"/>
          </a:xfrm>
          <a:prstGeom prst="homePlat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smtClean="0">
                <a:solidFill>
                  <a:srgbClr val="E6E6E6"/>
                </a:solidFill>
              </a:rPr>
              <a:t>GREATER REALISM</a:t>
            </a:r>
            <a:endParaRPr lang="en-AU" sz="2800" dirty="0">
              <a:solidFill>
                <a:srgbClr val="E6E6E6"/>
              </a:solidFill>
            </a:endParaRPr>
          </a:p>
        </p:txBody>
      </p:sp>
      <p:sp>
        <p:nvSpPr>
          <p:cNvPr id="22" name="Pentagon 21"/>
          <p:cNvSpPr/>
          <p:nvPr/>
        </p:nvSpPr>
        <p:spPr>
          <a:xfrm>
            <a:off x="325259" y="4561375"/>
            <a:ext cx="3857652" cy="785818"/>
          </a:xfrm>
          <a:prstGeom prst="homePlat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smtClean="0">
                <a:solidFill>
                  <a:srgbClr val="E6E6E6"/>
                </a:solidFill>
              </a:rPr>
              <a:t>RETENTION &amp; RECALL</a:t>
            </a:r>
            <a:endParaRPr lang="en-AU" sz="2800" dirty="0">
              <a:solidFill>
                <a:srgbClr val="E6E6E6"/>
              </a:solidFill>
            </a:endParaRPr>
          </a:p>
        </p:txBody>
      </p:sp>
      <p:pic>
        <p:nvPicPr>
          <p:cNvPr id="27" name="Picture 1"/>
          <p:cNvPicPr>
            <a:picLocks noChangeAspect="1" noChangeArrowheads="1"/>
          </p:cNvPicPr>
          <p:nvPr/>
        </p:nvPicPr>
        <p:blipFill>
          <a:blip r:embed="rId3" cstate="print">
            <a:lum bright="3000"/>
          </a:blip>
          <a:srcRect/>
          <a:stretch>
            <a:fillRect/>
          </a:stretch>
        </p:blipFill>
        <p:spPr bwMode="auto">
          <a:xfrm>
            <a:off x="2378526" y="1196752"/>
            <a:ext cx="6765474" cy="4397558"/>
          </a:xfrm>
          <a:prstGeom prst="rect">
            <a:avLst/>
          </a:prstGeom>
          <a:ln>
            <a:noFill/>
          </a:ln>
          <a:effectLst>
            <a:softEdge rad="112500"/>
          </a:effectLst>
        </p:spPr>
      </p:pic>
      <p:sp>
        <p:nvSpPr>
          <p:cNvPr id="10" name="Pentagon 9"/>
          <p:cNvSpPr/>
          <p:nvPr/>
        </p:nvSpPr>
        <p:spPr>
          <a:xfrm>
            <a:off x="323528" y="1412776"/>
            <a:ext cx="3857652" cy="785818"/>
          </a:xfrm>
          <a:prstGeom prst="homePlate">
            <a:avLst/>
          </a:prstGeom>
          <a:solidFill>
            <a:schemeClr val="tx1">
              <a:lumMod val="50000"/>
              <a:lumOff val="50000"/>
            </a:schemeClr>
          </a:solidFill>
          <a:ln w="31750">
            <a:solidFill>
              <a:schemeClr val="accent6">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400" b="1" dirty="0" smtClean="0">
                <a:latin typeface="Arial" pitchFamily="34" charset="0"/>
                <a:cs typeface="Arial" pitchFamily="34" charset="0"/>
              </a:rPr>
              <a:t>EASY ACCESS</a:t>
            </a:r>
          </a:p>
        </p:txBody>
      </p:sp>
      <p:pic>
        <p:nvPicPr>
          <p:cNvPr id="18" name="Picture 5" descr="C:\Documents and Settings\rebecca.hoggard\Local Settings\Temporary Internet Files\Content.IE5\MJYC1CNH\MCj04347130000[1].wmf"/>
          <p:cNvPicPr>
            <a:picLocks noChangeAspect="1" noChangeArrowheads="1"/>
          </p:cNvPicPr>
          <p:nvPr/>
        </p:nvPicPr>
        <p:blipFill>
          <a:blip r:embed="rId4" cstate="print">
            <a:duotone>
              <a:schemeClr val="accent6">
                <a:shade val="45000"/>
                <a:satMod val="135000"/>
              </a:schemeClr>
              <a:prstClr val="white"/>
            </a:duotone>
            <a:lum bright="6000"/>
          </a:blip>
          <a:srcRect/>
          <a:stretch>
            <a:fillRect/>
          </a:stretch>
        </p:blipFill>
        <p:spPr bwMode="auto">
          <a:xfrm>
            <a:off x="8072430" y="4581128"/>
            <a:ext cx="1071570" cy="1123212"/>
          </a:xfrm>
          <a:prstGeom prst="rect">
            <a:avLst/>
          </a:prstGeom>
          <a:noFill/>
        </p:spPr>
      </p:pic>
      <p:sp>
        <p:nvSpPr>
          <p:cNvPr id="20" name="Text Box 21"/>
          <p:cNvSpPr txBox="1">
            <a:spLocks noChangeArrowheads="1"/>
          </p:cNvSpPr>
          <p:nvPr/>
        </p:nvSpPr>
        <p:spPr bwMode="auto">
          <a:xfrm>
            <a:off x="0" y="41275"/>
            <a:ext cx="9144000" cy="1031051"/>
          </a:xfrm>
          <a:prstGeom prst="rect">
            <a:avLst/>
          </a:prstGeom>
          <a:noFill/>
          <a:ln w="9525">
            <a:noFill/>
            <a:miter lim="800000"/>
            <a:headEnd/>
            <a:tailEnd/>
          </a:ln>
        </p:spPr>
        <p:txBody>
          <a:bodyPr>
            <a:spAutoFit/>
          </a:bodyPr>
          <a:lstStyle/>
          <a:p>
            <a:pPr algn="ctr">
              <a:spcBef>
                <a:spcPts val="600"/>
              </a:spcBef>
              <a:defRPr/>
            </a:pPr>
            <a:r>
              <a:rPr lang="en-AU" sz="2800" dirty="0" smtClean="0">
                <a:effectLst>
                  <a:outerShdw blurRad="38100" dist="38100" dir="2700000" algn="tl">
                    <a:srgbClr val="000000">
                      <a:alpha val="43137"/>
                    </a:srgbClr>
                  </a:outerShdw>
                </a:effectLst>
                <a:latin typeface="+mn-lt"/>
              </a:rPr>
              <a:t>The Virtual Mine Environment</a:t>
            </a:r>
            <a:endParaRPr lang="en-AU" sz="2800" dirty="0">
              <a:effectLst>
                <a:outerShdw blurRad="38100" dist="38100" dir="2700000" algn="tl">
                  <a:srgbClr val="000000">
                    <a:alpha val="43137"/>
                  </a:srgbClr>
                </a:outerShdw>
              </a:effectLst>
              <a:latin typeface="+mn-lt"/>
            </a:endParaRPr>
          </a:p>
          <a:p>
            <a:pPr algn="ctr">
              <a:spcBef>
                <a:spcPts val="600"/>
              </a:spcBef>
              <a:defRPr/>
            </a:pPr>
            <a:r>
              <a:rPr lang="en-AU" sz="2800" dirty="0" smtClean="0">
                <a:solidFill>
                  <a:schemeClr val="accent6">
                    <a:lumMod val="75000"/>
                  </a:schemeClr>
                </a:solidFill>
                <a:latin typeface="+mn-lt"/>
              </a:rPr>
              <a:t>The Training Benefits</a:t>
            </a:r>
            <a:endParaRPr lang="en-AU" sz="2800" dirty="0">
              <a:solidFill>
                <a:schemeClr val="accent6">
                  <a:lumMod val="75000"/>
                </a:schemeClr>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entagon 11"/>
          <p:cNvSpPr/>
          <p:nvPr/>
        </p:nvSpPr>
        <p:spPr>
          <a:xfrm>
            <a:off x="325259" y="3561243"/>
            <a:ext cx="3857652" cy="785818"/>
          </a:xfrm>
          <a:prstGeom prst="homePlat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smtClean="0">
                <a:solidFill>
                  <a:srgbClr val="E6E6E6"/>
                </a:solidFill>
              </a:rPr>
              <a:t>GREATER REALISM</a:t>
            </a:r>
            <a:endParaRPr lang="en-AU" sz="2800" dirty="0">
              <a:solidFill>
                <a:srgbClr val="E6E6E6"/>
              </a:solidFill>
            </a:endParaRPr>
          </a:p>
        </p:txBody>
      </p:sp>
      <p:sp>
        <p:nvSpPr>
          <p:cNvPr id="13" name="Pentagon 12"/>
          <p:cNvSpPr/>
          <p:nvPr/>
        </p:nvSpPr>
        <p:spPr>
          <a:xfrm>
            <a:off x="325259" y="4561375"/>
            <a:ext cx="3857652" cy="785818"/>
          </a:xfrm>
          <a:prstGeom prst="homePlat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smtClean="0">
                <a:solidFill>
                  <a:srgbClr val="E6E6E6"/>
                </a:solidFill>
              </a:rPr>
              <a:t>RETENTION &amp; RECALL</a:t>
            </a:r>
            <a:endParaRPr lang="en-AU" sz="2800" dirty="0">
              <a:solidFill>
                <a:srgbClr val="E6E6E6"/>
              </a:solidFill>
            </a:endParaRPr>
          </a:p>
        </p:txBody>
      </p:sp>
      <p:sp>
        <p:nvSpPr>
          <p:cNvPr id="10" name="Pentagon 9"/>
          <p:cNvSpPr/>
          <p:nvPr/>
        </p:nvSpPr>
        <p:spPr>
          <a:xfrm>
            <a:off x="325259" y="1560979"/>
            <a:ext cx="3857652" cy="785818"/>
          </a:xfrm>
          <a:prstGeom prst="homePlate">
            <a:avLst/>
          </a:prstGeom>
          <a:solidFill>
            <a:schemeClr val="bg1">
              <a:lumMod val="75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a:solidFill>
                  <a:srgbClr val="E6E6E6"/>
                </a:solidFill>
              </a:rPr>
              <a:t>EASY ACCESS</a:t>
            </a:r>
          </a:p>
        </p:txBody>
      </p:sp>
      <p:pic>
        <p:nvPicPr>
          <p:cNvPr id="20" name="Picture 2"/>
          <p:cNvPicPr>
            <a:picLocks noChangeAspect="1" noChangeArrowheads="1"/>
          </p:cNvPicPr>
          <p:nvPr/>
        </p:nvPicPr>
        <p:blipFill>
          <a:blip r:embed="rId3" cstate="print"/>
          <a:srcRect/>
          <a:stretch>
            <a:fillRect/>
          </a:stretch>
        </p:blipFill>
        <p:spPr bwMode="auto">
          <a:xfrm>
            <a:off x="3005368" y="1412776"/>
            <a:ext cx="6138632" cy="4287788"/>
          </a:xfrm>
          <a:prstGeom prst="rect">
            <a:avLst/>
          </a:prstGeom>
          <a:ln>
            <a:noFill/>
          </a:ln>
          <a:effectLst>
            <a:softEdge rad="112500"/>
          </a:effectLst>
        </p:spPr>
      </p:pic>
      <p:sp>
        <p:nvSpPr>
          <p:cNvPr id="11" name="Pentagon 10"/>
          <p:cNvSpPr/>
          <p:nvPr/>
        </p:nvSpPr>
        <p:spPr>
          <a:xfrm>
            <a:off x="325259" y="2561111"/>
            <a:ext cx="3857652" cy="785818"/>
          </a:xfrm>
          <a:prstGeom prst="homePlate">
            <a:avLst/>
          </a:prstGeom>
          <a:solidFill>
            <a:schemeClr val="tx1">
              <a:lumMod val="50000"/>
              <a:lumOff val="50000"/>
            </a:schemeClr>
          </a:solidFill>
          <a:ln w="31750">
            <a:solidFill>
              <a:schemeClr val="accent6">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400" b="1" dirty="0" smtClean="0">
                <a:latin typeface="Arial" pitchFamily="34" charset="0"/>
                <a:cs typeface="Arial" pitchFamily="34" charset="0"/>
              </a:rPr>
              <a:t>SAFE EXPOSURE</a:t>
            </a:r>
          </a:p>
        </p:txBody>
      </p:sp>
      <p:pic>
        <p:nvPicPr>
          <p:cNvPr id="15" name="Picture 5" descr="C:\Documents and Settings\rebecca.hoggard\Local Settings\Temporary Internet Files\Content.IE5\MJYC1CNH\MCj04347130000[1].wmf"/>
          <p:cNvPicPr>
            <a:picLocks noChangeAspect="1" noChangeArrowheads="1"/>
          </p:cNvPicPr>
          <p:nvPr/>
        </p:nvPicPr>
        <p:blipFill>
          <a:blip r:embed="rId4" cstate="print">
            <a:duotone>
              <a:schemeClr val="accent6">
                <a:shade val="45000"/>
                <a:satMod val="135000"/>
              </a:schemeClr>
              <a:prstClr val="white"/>
            </a:duotone>
            <a:lum bright="6000"/>
          </a:blip>
          <a:srcRect/>
          <a:stretch>
            <a:fillRect/>
          </a:stretch>
        </p:blipFill>
        <p:spPr bwMode="auto">
          <a:xfrm>
            <a:off x="7858148" y="5509865"/>
            <a:ext cx="1071570" cy="1123212"/>
          </a:xfrm>
          <a:prstGeom prst="rect">
            <a:avLst/>
          </a:prstGeom>
          <a:noFill/>
        </p:spPr>
      </p:pic>
      <p:sp>
        <p:nvSpPr>
          <p:cNvPr id="14" name="Text Box 21"/>
          <p:cNvSpPr txBox="1">
            <a:spLocks noChangeArrowheads="1"/>
          </p:cNvSpPr>
          <p:nvPr/>
        </p:nvSpPr>
        <p:spPr bwMode="auto">
          <a:xfrm>
            <a:off x="0" y="41275"/>
            <a:ext cx="9144000" cy="1031051"/>
          </a:xfrm>
          <a:prstGeom prst="rect">
            <a:avLst/>
          </a:prstGeom>
          <a:noFill/>
          <a:ln w="9525">
            <a:noFill/>
            <a:miter lim="800000"/>
            <a:headEnd/>
            <a:tailEnd/>
          </a:ln>
        </p:spPr>
        <p:txBody>
          <a:bodyPr>
            <a:spAutoFit/>
          </a:bodyPr>
          <a:lstStyle/>
          <a:p>
            <a:pPr algn="ctr">
              <a:spcBef>
                <a:spcPts val="600"/>
              </a:spcBef>
              <a:defRPr/>
            </a:pPr>
            <a:r>
              <a:rPr lang="en-AU" sz="2800" dirty="0" smtClean="0">
                <a:effectLst>
                  <a:outerShdw blurRad="38100" dist="38100" dir="2700000" algn="tl">
                    <a:srgbClr val="000000">
                      <a:alpha val="43137"/>
                    </a:srgbClr>
                  </a:outerShdw>
                </a:effectLst>
                <a:latin typeface="+mn-lt"/>
              </a:rPr>
              <a:t>The Virtual Mine Environment</a:t>
            </a:r>
            <a:endParaRPr lang="en-AU" sz="2800" dirty="0">
              <a:effectLst>
                <a:outerShdw blurRad="38100" dist="38100" dir="2700000" algn="tl">
                  <a:srgbClr val="000000">
                    <a:alpha val="43137"/>
                  </a:srgbClr>
                </a:outerShdw>
              </a:effectLst>
              <a:latin typeface="+mn-lt"/>
            </a:endParaRPr>
          </a:p>
          <a:p>
            <a:pPr algn="ctr">
              <a:spcBef>
                <a:spcPts val="600"/>
              </a:spcBef>
              <a:defRPr/>
            </a:pPr>
            <a:r>
              <a:rPr lang="en-AU" sz="2800" dirty="0" smtClean="0">
                <a:solidFill>
                  <a:schemeClr val="accent6">
                    <a:lumMod val="75000"/>
                  </a:schemeClr>
                </a:solidFill>
                <a:latin typeface="+mn-lt"/>
              </a:rPr>
              <a:t>The Training Benefits</a:t>
            </a:r>
            <a:endParaRPr lang="en-AU" sz="2800" dirty="0">
              <a:solidFill>
                <a:schemeClr val="accent6">
                  <a:lumMod val="75000"/>
                </a:schemeClr>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entagon 9"/>
          <p:cNvSpPr/>
          <p:nvPr/>
        </p:nvSpPr>
        <p:spPr>
          <a:xfrm>
            <a:off x="328252" y="1560664"/>
            <a:ext cx="3857652" cy="785818"/>
          </a:xfrm>
          <a:prstGeom prst="homePlate">
            <a:avLst/>
          </a:prstGeom>
          <a:solidFill>
            <a:schemeClr val="bg1">
              <a:lumMod val="75000"/>
            </a:schemeClr>
          </a:solidFill>
          <a:ln>
            <a:solidFill>
              <a:schemeClr val="accent6">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a:solidFill>
                  <a:srgbClr val="E6E6E6"/>
                </a:solidFill>
              </a:rPr>
              <a:t>EASY ACCESS</a:t>
            </a:r>
          </a:p>
        </p:txBody>
      </p:sp>
      <p:sp>
        <p:nvSpPr>
          <p:cNvPr id="13" name="Pentagon 12"/>
          <p:cNvSpPr/>
          <p:nvPr/>
        </p:nvSpPr>
        <p:spPr>
          <a:xfrm>
            <a:off x="328252" y="4561060"/>
            <a:ext cx="3857652" cy="785818"/>
          </a:xfrm>
          <a:prstGeom prst="homePlate">
            <a:avLst/>
          </a:prstGeom>
          <a:solidFill>
            <a:schemeClr val="bg1">
              <a:lumMod val="75000"/>
            </a:schemeClr>
          </a:solidFill>
          <a:ln>
            <a:solidFill>
              <a:schemeClr val="accent6">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smtClean="0">
                <a:solidFill>
                  <a:srgbClr val="E6E6E6"/>
                </a:solidFill>
              </a:rPr>
              <a:t>RETENTION &amp; RECALL</a:t>
            </a:r>
            <a:endParaRPr lang="en-AU" sz="2800" dirty="0">
              <a:solidFill>
                <a:srgbClr val="E6E6E6"/>
              </a:solidFill>
            </a:endParaRPr>
          </a:p>
        </p:txBody>
      </p:sp>
      <p:sp>
        <p:nvSpPr>
          <p:cNvPr id="11" name="Pentagon 10"/>
          <p:cNvSpPr/>
          <p:nvPr/>
        </p:nvSpPr>
        <p:spPr>
          <a:xfrm>
            <a:off x="328252" y="2560796"/>
            <a:ext cx="3857652" cy="785818"/>
          </a:xfrm>
          <a:prstGeom prst="homePlate">
            <a:avLst/>
          </a:prstGeom>
          <a:solidFill>
            <a:schemeClr val="bg1">
              <a:lumMod val="75000"/>
            </a:schemeClr>
          </a:solidFill>
          <a:ln>
            <a:solidFill>
              <a:schemeClr val="accent6">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a:solidFill>
                  <a:srgbClr val="E6E6E6"/>
                </a:solidFill>
              </a:rPr>
              <a:t>SAFE EXPOSURE</a:t>
            </a:r>
          </a:p>
        </p:txBody>
      </p:sp>
      <p:pic>
        <p:nvPicPr>
          <p:cNvPr id="17" name="Picture 5" descr="C:\Documents and Settings\rebecca.hoggard\Local Settings\Temporary Internet Files\Content.IE5\MJYC1CNH\MCj04347130000[1].wmf"/>
          <p:cNvPicPr>
            <a:picLocks noChangeAspect="1" noChangeArrowheads="1"/>
          </p:cNvPicPr>
          <p:nvPr/>
        </p:nvPicPr>
        <p:blipFill>
          <a:blip r:embed="rId3" cstate="print">
            <a:duotone>
              <a:schemeClr val="accent6">
                <a:shade val="45000"/>
                <a:satMod val="135000"/>
              </a:schemeClr>
              <a:prstClr val="white"/>
            </a:duotone>
            <a:lum bright="6000"/>
          </a:blip>
          <a:srcRect/>
          <a:stretch>
            <a:fillRect/>
          </a:stretch>
        </p:blipFill>
        <p:spPr bwMode="auto">
          <a:xfrm>
            <a:off x="7858148" y="5520498"/>
            <a:ext cx="1071570" cy="1123212"/>
          </a:xfrm>
          <a:prstGeom prst="rect">
            <a:avLst/>
          </a:prstGeom>
          <a:noFill/>
        </p:spPr>
      </p:pic>
      <p:sp>
        <p:nvSpPr>
          <p:cNvPr id="20" name="Text Box 21"/>
          <p:cNvSpPr txBox="1">
            <a:spLocks noChangeArrowheads="1"/>
          </p:cNvSpPr>
          <p:nvPr/>
        </p:nvSpPr>
        <p:spPr bwMode="auto">
          <a:xfrm>
            <a:off x="0" y="41275"/>
            <a:ext cx="9144000" cy="1031051"/>
          </a:xfrm>
          <a:prstGeom prst="rect">
            <a:avLst/>
          </a:prstGeom>
          <a:noFill/>
          <a:ln w="9525">
            <a:noFill/>
            <a:miter lim="800000"/>
            <a:headEnd/>
            <a:tailEnd/>
          </a:ln>
        </p:spPr>
        <p:txBody>
          <a:bodyPr>
            <a:spAutoFit/>
          </a:bodyPr>
          <a:lstStyle/>
          <a:p>
            <a:pPr algn="ctr">
              <a:spcBef>
                <a:spcPts val="600"/>
              </a:spcBef>
              <a:defRPr/>
            </a:pPr>
            <a:r>
              <a:rPr lang="en-AU" sz="2800" dirty="0" smtClean="0">
                <a:effectLst>
                  <a:outerShdw blurRad="38100" dist="38100" dir="2700000" algn="tl">
                    <a:srgbClr val="000000">
                      <a:alpha val="43137"/>
                    </a:srgbClr>
                  </a:outerShdw>
                </a:effectLst>
                <a:latin typeface="+mn-lt"/>
              </a:rPr>
              <a:t>The Virtual Mine Environment</a:t>
            </a:r>
            <a:endParaRPr lang="en-AU" sz="2800" dirty="0">
              <a:effectLst>
                <a:outerShdw blurRad="38100" dist="38100" dir="2700000" algn="tl">
                  <a:srgbClr val="000000">
                    <a:alpha val="43137"/>
                  </a:srgbClr>
                </a:outerShdw>
              </a:effectLst>
              <a:latin typeface="+mn-lt"/>
            </a:endParaRPr>
          </a:p>
          <a:p>
            <a:pPr algn="ctr">
              <a:spcBef>
                <a:spcPts val="600"/>
              </a:spcBef>
              <a:defRPr/>
            </a:pPr>
            <a:r>
              <a:rPr lang="en-AU" sz="2800" dirty="0" smtClean="0">
                <a:solidFill>
                  <a:schemeClr val="accent6">
                    <a:lumMod val="75000"/>
                  </a:schemeClr>
                </a:solidFill>
                <a:latin typeface="+mn-lt"/>
              </a:rPr>
              <a:t>The Training Benefits</a:t>
            </a:r>
            <a:endParaRPr lang="en-AU" sz="2800" dirty="0">
              <a:solidFill>
                <a:schemeClr val="accent6">
                  <a:lumMod val="75000"/>
                </a:schemeClr>
              </a:solidFill>
              <a:latin typeface="+mn-lt"/>
            </a:endParaRPr>
          </a:p>
        </p:txBody>
      </p:sp>
      <p:pic>
        <p:nvPicPr>
          <p:cNvPr id="24" name="Picture 1"/>
          <p:cNvPicPr>
            <a:picLocks noChangeAspect="1" noChangeArrowheads="1"/>
          </p:cNvPicPr>
          <p:nvPr/>
        </p:nvPicPr>
        <p:blipFill>
          <a:blip r:embed="rId4" cstate="print"/>
          <a:srcRect/>
          <a:stretch>
            <a:fillRect/>
          </a:stretch>
        </p:blipFill>
        <p:spPr bwMode="auto">
          <a:xfrm>
            <a:off x="2699792" y="1340768"/>
            <a:ext cx="6444208" cy="4199931"/>
          </a:xfrm>
          <a:prstGeom prst="rect">
            <a:avLst/>
          </a:prstGeom>
          <a:ln w="38100">
            <a:solidFill>
              <a:schemeClr val="accent1">
                <a:lumMod val="75000"/>
              </a:schemeClr>
            </a:solidFill>
          </a:ln>
          <a:effectLst>
            <a:softEdge rad="112500"/>
          </a:effectLst>
        </p:spPr>
      </p:pic>
      <p:sp>
        <p:nvSpPr>
          <p:cNvPr id="19" name="Pentagon 18"/>
          <p:cNvSpPr/>
          <p:nvPr/>
        </p:nvSpPr>
        <p:spPr>
          <a:xfrm>
            <a:off x="325259" y="3561243"/>
            <a:ext cx="3857652" cy="785818"/>
          </a:xfrm>
          <a:prstGeom prst="homePlate">
            <a:avLst/>
          </a:prstGeom>
          <a:solidFill>
            <a:schemeClr val="bg1">
              <a:lumMod val="75000"/>
            </a:schemeClr>
          </a:solidFill>
          <a:ln>
            <a:solidFill>
              <a:schemeClr val="accent6">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smtClean="0">
                <a:solidFill>
                  <a:srgbClr val="E6E6E6"/>
                </a:solidFill>
              </a:rPr>
              <a:t>GREATER REALISM</a:t>
            </a:r>
            <a:endParaRPr lang="en-AU" sz="2800" dirty="0">
              <a:solidFill>
                <a:srgbClr val="E6E6E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entagon 9"/>
          <p:cNvSpPr/>
          <p:nvPr/>
        </p:nvSpPr>
        <p:spPr>
          <a:xfrm>
            <a:off x="323528" y="1484784"/>
            <a:ext cx="3857652" cy="785818"/>
          </a:xfrm>
          <a:prstGeom prst="homePlate">
            <a:avLst/>
          </a:prstGeom>
          <a:solidFill>
            <a:schemeClr val="bg1">
              <a:lumMod val="75000"/>
            </a:schemeClr>
          </a:solidFill>
          <a:ln>
            <a:solidFill>
              <a:schemeClr val="accent6">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a:solidFill>
                  <a:srgbClr val="E6E6E6"/>
                </a:solidFill>
              </a:rPr>
              <a:t>EASY ACCESS</a:t>
            </a:r>
          </a:p>
        </p:txBody>
      </p:sp>
      <p:sp>
        <p:nvSpPr>
          <p:cNvPr id="12" name="Pentagon 11"/>
          <p:cNvSpPr/>
          <p:nvPr/>
        </p:nvSpPr>
        <p:spPr>
          <a:xfrm>
            <a:off x="323528" y="3485048"/>
            <a:ext cx="3857652" cy="785818"/>
          </a:xfrm>
          <a:prstGeom prst="homePlate">
            <a:avLst/>
          </a:prstGeom>
          <a:solidFill>
            <a:schemeClr val="bg1">
              <a:lumMod val="75000"/>
            </a:schemeClr>
          </a:solidFill>
          <a:ln>
            <a:solidFill>
              <a:schemeClr val="accent6">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smtClean="0">
                <a:solidFill>
                  <a:srgbClr val="E6E6E6"/>
                </a:solidFill>
              </a:rPr>
              <a:t>EXTENDED VIEW</a:t>
            </a:r>
            <a:endParaRPr lang="en-AU" sz="2800" dirty="0">
              <a:solidFill>
                <a:srgbClr val="E6E6E6"/>
              </a:solidFill>
            </a:endParaRPr>
          </a:p>
        </p:txBody>
      </p:sp>
      <p:sp>
        <p:nvSpPr>
          <p:cNvPr id="11" name="Pentagon 10"/>
          <p:cNvSpPr/>
          <p:nvPr/>
        </p:nvSpPr>
        <p:spPr>
          <a:xfrm>
            <a:off x="323528" y="2484916"/>
            <a:ext cx="3857652" cy="785818"/>
          </a:xfrm>
          <a:prstGeom prst="homePlate">
            <a:avLst/>
          </a:prstGeom>
          <a:solidFill>
            <a:schemeClr val="bg1">
              <a:lumMod val="75000"/>
            </a:schemeClr>
          </a:solidFill>
          <a:ln>
            <a:solidFill>
              <a:schemeClr val="accent6">
                <a:lumMod val="40000"/>
                <a:lumOff val="60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800" dirty="0">
                <a:solidFill>
                  <a:srgbClr val="E6E6E6"/>
                </a:solidFill>
              </a:rPr>
              <a:t>SAFE EXPOSURE</a:t>
            </a:r>
          </a:p>
        </p:txBody>
      </p:sp>
      <p:pic>
        <p:nvPicPr>
          <p:cNvPr id="18433" name="Picture 1"/>
          <p:cNvPicPr>
            <a:picLocks noChangeAspect="1" noChangeArrowheads="1"/>
          </p:cNvPicPr>
          <p:nvPr/>
        </p:nvPicPr>
        <p:blipFill>
          <a:blip r:embed="rId3" cstate="print">
            <a:lum bright="3000"/>
          </a:blip>
          <a:srcRect/>
          <a:stretch>
            <a:fillRect/>
          </a:stretch>
        </p:blipFill>
        <p:spPr bwMode="auto">
          <a:xfrm>
            <a:off x="2781741" y="1340768"/>
            <a:ext cx="6362259" cy="4198411"/>
          </a:xfrm>
          <a:prstGeom prst="rect">
            <a:avLst/>
          </a:prstGeom>
          <a:ln>
            <a:noFill/>
          </a:ln>
          <a:effectLst>
            <a:softEdge rad="112500"/>
          </a:effectLst>
        </p:spPr>
      </p:pic>
      <p:sp>
        <p:nvSpPr>
          <p:cNvPr id="13" name="Pentagon 12"/>
          <p:cNvSpPr/>
          <p:nvPr/>
        </p:nvSpPr>
        <p:spPr>
          <a:xfrm>
            <a:off x="323528" y="4485180"/>
            <a:ext cx="3857652" cy="785818"/>
          </a:xfrm>
          <a:prstGeom prst="homePlate">
            <a:avLst/>
          </a:prstGeom>
          <a:solidFill>
            <a:schemeClr val="tx1">
              <a:lumMod val="50000"/>
              <a:lumOff val="50000"/>
            </a:schemeClr>
          </a:solidFill>
          <a:ln w="31750">
            <a:solidFill>
              <a:schemeClr val="accent6">
                <a:lumMod val="75000"/>
              </a:schemeClr>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tabLst>
                <a:tab pos="1252538" algn="l"/>
              </a:tabLst>
            </a:pPr>
            <a:r>
              <a:rPr lang="en-AU" sz="2400" b="1" dirty="0" smtClean="0">
                <a:latin typeface="Arial" pitchFamily="34" charset="0"/>
                <a:cs typeface="Arial" pitchFamily="34" charset="0"/>
              </a:rPr>
              <a:t>RETENTION  &amp; RECALL</a:t>
            </a:r>
          </a:p>
        </p:txBody>
      </p:sp>
      <p:pic>
        <p:nvPicPr>
          <p:cNvPr id="17" name="Picture 5" descr="C:\Documents and Settings\rebecca.hoggard\Local Settings\Temporary Internet Files\Content.IE5\MJYC1CNH\MCj04347130000[1].wmf"/>
          <p:cNvPicPr>
            <a:picLocks noChangeAspect="1" noChangeArrowheads="1"/>
          </p:cNvPicPr>
          <p:nvPr/>
        </p:nvPicPr>
        <p:blipFill>
          <a:blip r:embed="rId4" cstate="print">
            <a:duotone>
              <a:schemeClr val="accent6">
                <a:shade val="45000"/>
                <a:satMod val="135000"/>
              </a:schemeClr>
              <a:prstClr val="white"/>
            </a:duotone>
            <a:lum bright="6000"/>
          </a:blip>
          <a:srcRect/>
          <a:stretch>
            <a:fillRect/>
          </a:stretch>
        </p:blipFill>
        <p:spPr bwMode="auto">
          <a:xfrm>
            <a:off x="7858148" y="5511335"/>
            <a:ext cx="1071570" cy="1123212"/>
          </a:xfrm>
          <a:prstGeom prst="rect">
            <a:avLst/>
          </a:prstGeom>
          <a:noFill/>
        </p:spPr>
      </p:pic>
      <p:sp>
        <p:nvSpPr>
          <p:cNvPr id="19" name="Text Box 21"/>
          <p:cNvSpPr txBox="1">
            <a:spLocks noChangeArrowheads="1"/>
          </p:cNvSpPr>
          <p:nvPr/>
        </p:nvSpPr>
        <p:spPr bwMode="auto">
          <a:xfrm>
            <a:off x="0" y="41275"/>
            <a:ext cx="9144000" cy="1031051"/>
          </a:xfrm>
          <a:prstGeom prst="rect">
            <a:avLst/>
          </a:prstGeom>
          <a:noFill/>
          <a:ln w="9525">
            <a:noFill/>
            <a:miter lim="800000"/>
            <a:headEnd/>
            <a:tailEnd/>
          </a:ln>
        </p:spPr>
        <p:txBody>
          <a:bodyPr>
            <a:spAutoFit/>
          </a:bodyPr>
          <a:lstStyle/>
          <a:p>
            <a:pPr algn="ctr">
              <a:spcBef>
                <a:spcPts val="600"/>
              </a:spcBef>
              <a:defRPr/>
            </a:pPr>
            <a:r>
              <a:rPr lang="en-AU" sz="2800" dirty="0" smtClean="0">
                <a:effectLst>
                  <a:outerShdw blurRad="38100" dist="38100" dir="2700000" algn="tl">
                    <a:srgbClr val="000000">
                      <a:alpha val="43137"/>
                    </a:srgbClr>
                  </a:outerShdw>
                </a:effectLst>
                <a:latin typeface="+mn-lt"/>
              </a:rPr>
              <a:t>The Virtual Mine Environment</a:t>
            </a:r>
            <a:endParaRPr lang="en-AU" sz="2800" dirty="0">
              <a:effectLst>
                <a:outerShdw blurRad="38100" dist="38100" dir="2700000" algn="tl">
                  <a:srgbClr val="000000">
                    <a:alpha val="43137"/>
                  </a:srgbClr>
                </a:outerShdw>
              </a:effectLst>
              <a:latin typeface="+mn-lt"/>
            </a:endParaRPr>
          </a:p>
          <a:p>
            <a:pPr algn="ctr">
              <a:spcBef>
                <a:spcPts val="600"/>
              </a:spcBef>
              <a:defRPr/>
            </a:pPr>
            <a:r>
              <a:rPr lang="en-AU" sz="2800" dirty="0" smtClean="0">
                <a:solidFill>
                  <a:schemeClr val="accent6">
                    <a:lumMod val="75000"/>
                  </a:schemeClr>
                </a:solidFill>
                <a:latin typeface="+mn-lt"/>
              </a:rPr>
              <a:t>The Training Benefits</a:t>
            </a:r>
            <a:endParaRPr lang="en-AU" sz="2800" dirty="0">
              <a:solidFill>
                <a:schemeClr val="accent6">
                  <a:lumMod val="75000"/>
                </a:schemeClr>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1"/>
          <p:cNvSpPr txBox="1">
            <a:spLocks noChangeArrowheads="1"/>
          </p:cNvSpPr>
          <p:nvPr/>
        </p:nvSpPr>
        <p:spPr bwMode="auto">
          <a:xfrm>
            <a:off x="0" y="41275"/>
            <a:ext cx="9144000" cy="1031051"/>
          </a:xfrm>
          <a:prstGeom prst="rect">
            <a:avLst/>
          </a:prstGeom>
          <a:solidFill>
            <a:schemeClr val="bg1"/>
          </a:solidFill>
          <a:ln w="9525">
            <a:noFill/>
            <a:miter lim="800000"/>
            <a:headEnd/>
            <a:tailEnd/>
          </a:ln>
        </p:spPr>
        <p:txBody>
          <a:bodyPr>
            <a:spAutoFit/>
          </a:bodyPr>
          <a:lstStyle/>
          <a:p>
            <a:pPr algn="ctr">
              <a:spcBef>
                <a:spcPts val="600"/>
              </a:spcBef>
              <a:defRPr/>
            </a:pPr>
            <a:r>
              <a:rPr lang="en-AU" sz="2800" dirty="0" smtClean="0">
                <a:effectLst>
                  <a:outerShdw blurRad="38100" dist="38100" dir="2700000" algn="tl">
                    <a:srgbClr val="000000">
                      <a:alpha val="43137"/>
                    </a:srgbClr>
                  </a:outerShdw>
                </a:effectLst>
                <a:latin typeface="+mn-lt"/>
              </a:rPr>
              <a:t>Best Practice use of VR</a:t>
            </a:r>
            <a:endParaRPr lang="en-AU" sz="2800" dirty="0">
              <a:effectLst>
                <a:outerShdw blurRad="38100" dist="38100" dir="2700000" algn="tl">
                  <a:srgbClr val="000000">
                    <a:alpha val="43137"/>
                  </a:srgbClr>
                </a:outerShdw>
              </a:effectLst>
              <a:latin typeface="+mn-lt"/>
            </a:endParaRPr>
          </a:p>
          <a:p>
            <a:pPr algn="ctr">
              <a:spcBef>
                <a:spcPts val="600"/>
              </a:spcBef>
              <a:defRPr/>
            </a:pPr>
            <a:r>
              <a:rPr lang="zh-CN" altLang="en-US" sz="2800" dirty="0" smtClean="0">
                <a:solidFill>
                  <a:schemeClr val="accent6">
                    <a:lumMod val="75000"/>
                  </a:schemeClr>
                </a:solidFill>
                <a:latin typeface="+mn-lt"/>
              </a:rPr>
              <a:t> </a:t>
            </a:r>
            <a:r>
              <a:rPr lang="en-AU" sz="2400" dirty="0" smtClean="0">
                <a:solidFill>
                  <a:schemeClr val="accent6">
                    <a:lumMod val="75000"/>
                  </a:schemeClr>
                </a:solidFill>
                <a:latin typeface="+mn-lt"/>
              </a:rPr>
              <a:t>More than Hardware &amp; Software</a:t>
            </a:r>
            <a:endParaRPr lang="en-AU" sz="2400" dirty="0">
              <a:solidFill>
                <a:schemeClr val="accent6">
                  <a:lumMod val="75000"/>
                </a:schemeClr>
              </a:solidFill>
              <a:latin typeface="+mn-lt"/>
            </a:endParaRPr>
          </a:p>
        </p:txBody>
      </p:sp>
      <p:sp>
        <p:nvSpPr>
          <p:cNvPr id="11" name="Content Placeholder 2"/>
          <p:cNvSpPr txBox="1">
            <a:spLocks/>
          </p:cNvSpPr>
          <p:nvPr/>
        </p:nvSpPr>
        <p:spPr>
          <a:xfrm>
            <a:off x="1403648" y="1196753"/>
            <a:ext cx="5904656" cy="1008112"/>
          </a:xfrm>
          <a:prstGeom prst="rect">
            <a:avLst/>
          </a:prstGeom>
        </p:spPr>
        <p:txBody>
          <a:bodyPr vert="horz" lIns="91440" tIns="45720" rIns="91440" bIns="45720" rtlCol="0">
            <a:noAutofit/>
          </a:bodyPr>
          <a:lstStyle/>
          <a:p>
            <a:pPr marL="0" marR="0" lvl="0" indent="0" defTabSz="914400" rtl="0" eaLnBrk="1" fontAlgn="auto" latinLnBrk="0" hangingPunct="1">
              <a:lnSpc>
                <a:spcPct val="100000"/>
              </a:lnSpc>
              <a:spcBef>
                <a:spcPct val="20000"/>
              </a:spcBef>
              <a:spcAft>
                <a:spcPts val="0"/>
              </a:spcAft>
              <a:buClrTx/>
              <a:buSzTx/>
              <a:buFontTx/>
              <a:buNone/>
              <a:tabLst/>
              <a:defRPr/>
            </a:pPr>
            <a:r>
              <a:rPr lang="en-AU" sz="2400" b="1" cap="all" dirty="0" smtClean="0">
                <a:solidFill>
                  <a:srgbClr val="0070C0"/>
                </a:solidFill>
                <a:latin typeface="+mn-lt"/>
              </a:rPr>
              <a:t>What is most important is what      is done in the       virtual environment, </a:t>
            </a:r>
          </a:p>
          <a:p>
            <a:pPr lvl="0">
              <a:spcBef>
                <a:spcPts val="600"/>
              </a:spcBef>
              <a:defRPr/>
            </a:pPr>
            <a:endParaRPr lang="en-AU" altLang="zh-CN" sz="2000" b="1" dirty="0" smtClean="0">
              <a:solidFill>
                <a:srgbClr val="0070C0"/>
              </a:solidFill>
              <a:latin typeface="Arial Narrow" pitchFamily="34" charset="0"/>
            </a:endParaRPr>
          </a:p>
        </p:txBody>
      </p:sp>
      <p:pic>
        <p:nvPicPr>
          <p:cNvPr id="12" name="Picture 11"/>
          <p:cNvPicPr/>
          <p:nvPr/>
        </p:nvPicPr>
        <p:blipFill>
          <a:blip r:embed="rId3" cstate="print"/>
          <a:srcRect/>
          <a:stretch>
            <a:fillRect/>
          </a:stretch>
        </p:blipFill>
        <p:spPr bwMode="auto">
          <a:xfrm>
            <a:off x="3275856" y="2060848"/>
            <a:ext cx="2685562" cy="3240360"/>
          </a:xfrm>
          <a:prstGeom prst="rect">
            <a:avLst/>
          </a:prstGeom>
          <a:noFill/>
          <a:ln w="9525">
            <a:noFill/>
            <a:miter lim="800000"/>
            <a:headEnd/>
            <a:tailEnd/>
          </a:ln>
        </p:spPr>
      </p:pic>
      <p:sp>
        <p:nvSpPr>
          <p:cNvPr id="13" name="Rectangle 12"/>
          <p:cNvSpPr/>
          <p:nvPr/>
        </p:nvSpPr>
        <p:spPr>
          <a:xfrm>
            <a:off x="2051720" y="5517232"/>
            <a:ext cx="5472608" cy="461665"/>
          </a:xfrm>
          <a:prstGeom prst="rect">
            <a:avLst/>
          </a:prstGeom>
        </p:spPr>
        <p:txBody>
          <a:bodyPr wrap="square">
            <a:spAutoFit/>
          </a:bodyPr>
          <a:lstStyle/>
          <a:p>
            <a:pPr lvl="0" algn="ctr" fontAlgn="auto">
              <a:spcBef>
                <a:spcPct val="20000"/>
              </a:spcBef>
              <a:spcAft>
                <a:spcPts val="0"/>
              </a:spcAft>
              <a:defRPr/>
            </a:pPr>
            <a:r>
              <a:rPr lang="en-AU" sz="2400" b="1" cap="all" dirty="0" smtClean="0">
                <a:solidFill>
                  <a:schemeClr val="tx1">
                    <a:lumMod val="65000"/>
                    <a:lumOff val="35000"/>
                  </a:schemeClr>
                </a:solidFill>
                <a:latin typeface="+mn-lt"/>
              </a:rPr>
              <a:t>not simply the technology itself!</a:t>
            </a:r>
          </a:p>
        </p:txBody>
      </p:sp>
      <p:pic>
        <p:nvPicPr>
          <p:cNvPr id="21" name="Picture 1"/>
          <p:cNvPicPr>
            <a:picLocks noChangeAspect="1" noChangeArrowheads="1"/>
          </p:cNvPicPr>
          <p:nvPr/>
        </p:nvPicPr>
        <p:blipFill>
          <a:blip r:embed="rId4" cstate="print"/>
          <a:srcRect/>
          <a:stretch>
            <a:fillRect/>
          </a:stretch>
        </p:blipFill>
        <p:spPr bwMode="auto">
          <a:xfrm flipH="1">
            <a:off x="611560" y="2132856"/>
            <a:ext cx="2541602" cy="3177002"/>
          </a:xfrm>
          <a:prstGeom prst="rect">
            <a:avLst/>
          </a:prstGeom>
          <a:noFill/>
          <a:ln w="28575">
            <a:solidFill>
              <a:schemeClr val="accent1">
                <a:lumMod val="75000"/>
              </a:schemeClr>
            </a:solidFill>
            <a:miter lim="800000"/>
            <a:headEnd/>
            <a:tailEnd/>
          </a:ln>
        </p:spPr>
      </p:pic>
      <p:pic>
        <p:nvPicPr>
          <p:cNvPr id="22" name="Picture 7"/>
          <p:cNvPicPr>
            <a:picLocks noChangeAspect="1" noChangeArrowheads="1"/>
          </p:cNvPicPr>
          <p:nvPr/>
        </p:nvPicPr>
        <p:blipFill>
          <a:blip r:embed="rId5" cstate="print">
            <a:lum bright="6000"/>
          </a:blip>
          <a:srcRect/>
          <a:stretch>
            <a:fillRect/>
          </a:stretch>
        </p:blipFill>
        <p:spPr bwMode="auto">
          <a:xfrm>
            <a:off x="6156176" y="2132856"/>
            <a:ext cx="2736304" cy="31683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1844824"/>
            <a:ext cx="3168352" cy="1384995"/>
          </a:xfrm>
          <a:prstGeom prst="rect">
            <a:avLst/>
          </a:prstGeom>
          <a:noFill/>
        </p:spPr>
        <p:txBody>
          <a:bodyPr wrap="square" rtlCol="0">
            <a:spAutoFit/>
          </a:bodyPr>
          <a:lstStyle/>
          <a:p>
            <a:r>
              <a:rPr lang="en-US" sz="2800" b="1" dirty="0" smtClean="0">
                <a:latin typeface="+mn-lt"/>
              </a:rPr>
              <a:t>Mines Rescue Competition Case Studies</a:t>
            </a:r>
            <a:endParaRPr lang="en-AU" sz="2800" b="1" dirty="0">
              <a:latin typeface="+mn-lt"/>
            </a:endParaRPr>
          </a:p>
        </p:txBody>
      </p:sp>
      <p:pic>
        <p:nvPicPr>
          <p:cNvPr id="4" name="Picture 1"/>
          <p:cNvPicPr>
            <a:picLocks noChangeAspect="1" noChangeArrowheads="1"/>
          </p:cNvPicPr>
          <p:nvPr/>
        </p:nvPicPr>
        <p:blipFill>
          <a:blip r:embed="rId2" cstate="print"/>
          <a:srcRect/>
          <a:stretch>
            <a:fillRect/>
          </a:stretch>
        </p:blipFill>
        <p:spPr bwMode="auto">
          <a:xfrm rot="21134834" flipH="1">
            <a:off x="1044036" y="1580355"/>
            <a:ext cx="2714421" cy="3393026"/>
          </a:xfrm>
          <a:prstGeom prst="rect">
            <a:avLst/>
          </a:prstGeom>
          <a:noFill/>
          <a:ln w="28575">
            <a:solidFill>
              <a:schemeClr val="accent1">
                <a:lumMod val="75000"/>
              </a:schemeClr>
            </a:solid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1844824"/>
            <a:ext cx="3168352" cy="1384995"/>
          </a:xfrm>
          <a:prstGeom prst="rect">
            <a:avLst/>
          </a:prstGeom>
          <a:noFill/>
        </p:spPr>
        <p:txBody>
          <a:bodyPr wrap="square" rtlCol="0">
            <a:spAutoFit/>
          </a:bodyPr>
          <a:lstStyle/>
          <a:p>
            <a:r>
              <a:rPr lang="en-US" sz="2800" b="1" dirty="0" smtClean="0">
                <a:latin typeface="+mn-lt"/>
              </a:rPr>
              <a:t>Mines Rescue Competition Case Studies</a:t>
            </a:r>
            <a:endParaRPr lang="en-AU" sz="2800" b="1" dirty="0">
              <a:latin typeface="+mn-lt"/>
            </a:endParaRPr>
          </a:p>
        </p:txBody>
      </p:sp>
      <p:pic>
        <p:nvPicPr>
          <p:cNvPr id="4" name="Picture 1"/>
          <p:cNvPicPr>
            <a:picLocks noChangeAspect="1" noChangeArrowheads="1"/>
          </p:cNvPicPr>
          <p:nvPr/>
        </p:nvPicPr>
        <p:blipFill>
          <a:blip r:embed="rId2" cstate="print"/>
          <a:srcRect/>
          <a:stretch>
            <a:fillRect/>
          </a:stretch>
        </p:blipFill>
        <p:spPr bwMode="auto">
          <a:xfrm rot="21134834" flipH="1">
            <a:off x="1044036" y="1580355"/>
            <a:ext cx="2714421" cy="3393026"/>
          </a:xfrm>
          <a:prstGeom prst="rect">
            <a:avLst/>
          </a:prstGeom>
          <a:noFill/>
          <a:ln w="28575">
            <a:solidFill>
              <a:schemeClr val="accent1">
                <a:lumMod val="75000"/>
              </a:schemeClr>
            </a:solid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1844824"/>
            <a:ext cx="3168352" cy="1384995"/>
          </a:xfrm>
          <a:prstGeom prst="rect">
            <a:avLst/>
          </a:prstGeom>
          <a:noFill/>
        </p:spPr>
        <p:txBody>
          <a:bodyPr wrap="square" rtlCol="0">
            <a:spAutoFit/>
          </a:bodyPr>
          <a:lstStyle/>
          <a:p>
            <a:r>
              <a:rPr lang="en-US" sz="2800" b="1" dirty="0" smtClean="0">
                <a:latin typeface="+mn-lt"/>
              </a:rPr>
              <a:t>Mines Rescue Competition Case Studies</a:t>
            </a:r>
            <a:endParaRPr lang="en-AU" sz="2800" b="1" dirty="0">
              <a:latin typeface="+mn-lt"/>
            </a:endParaRPr>
          </a:p>
        </p:txBody>
      </p:sp>
      <p:pic>
        <p:nvPicPr>
          <p:cNvPr id="4" name="Picture 1"/>
          <p:cNvPicPr>
            <a:picLocks noChangeAspect="1" noChangeArrowheads="1"/>
          </p:cNvPicPr>
          <p:nvPr/>
        </p:nvPicPr>
        <p:blipFill>
          <a:blip r:embed="rId2" cstate="print"/>
          <a:srcRect/>
          <a:stretch>
            <a:fillRect/>
          </a:stretch>
        </p:blipFill>
        <p:spPr bwMode="auto">
          <a:xfrm rot="21134834" flipH="1">
            <a:off x="1044036" y="1580355"/>
            <a:ext cx="2714421" cy="3393026"/>
          </a:xfrm>
          <a:prstGeom prst="rect">
            <a:avLst/>
          </a:prstGeom>
          <a:noFill/>
          <a:ln w="28575">
            <a:solidFill>
              <a:schemeClr val="accent1">
                <a:lumMod val="75000"/>
              </a:schemeClr>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1844824"/>
            <a:ext cx="3168352" cy="646331"/>
          </a:xfrm>
          <a:prstGeom prst="rect">
            <a:avLst/>
          </a:prstGeom>
          <a:noFill/>
        </p:spPr>
        <p:txBody>
          <a:bodyPr wrap="square" rtlCol="0">
            <a:spAutoFit/>
          </a:bodyPr>
          <a:lstStyle/>
          <a:p>
            <a:r>
              <a:rPr lang="en-US" dirty="0" smtClean="0"/>
              <a:t>Extending the use of VRT in Rescue Comp</a:t>
            </a:r>
            <a:endParaRPr lang="en-A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5"/>
          <p:cNvSpPr txBox="1">
            <a:spLocks noChangeArrowheads="1"/>
          </p:cNvSpPr>
          <p:nvPr/>
        </p:nvSpPr>
        <p:spPr bwMode="auto">
          <a:xfrm>
            <a:off x="611188" y="404813"/>
            <a:ext cx="7993062" cy="5319712"/>
          </a:xfrm>
          <a:prstGeom prst="rect">
            <a:avLst/>
          </a:prstGeom>
          <a:noFill/>
          <a:ln w="9525">
            <a:noFill/>
            <a:miter lim="800000"/>
            <a:headEnd/>
            <a:tailEnd/>
          </a:ln>
        </p:spPr>
        <p:txBody>
          <a:bodyPr>
            <a:spAutoFit/>
          </a:bodyPr>
          <a:lstStyle/>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p:txBody>
      </p:sp>
      <p:sp>
        <p:nvSpPr>
          <p:cNvPr id="5123" name="Text Box 6"/>
          <p:cNvSpPr txBox="1">
            <a:spLocks noChangeArrowheads="1"/>
          </p:cNvSpPr>
          <p:nvPr/>
        </p:nvSpPr>
        <p:spPr bwMode="auto">
          <a:xfrm>
            <a:off x="755576" y="404664"/>
            <a:ext cx="7848600" cy="5319713"/>
          </a:xfrm>
          <a:prstGeom prst="rect">
            <a:avLst/>
          </a:prstGeom>
          <a:noFill/>
          <a:ln w="9525">
            <a:noFill/>
            <a:miter lim="800000"/>
            <a:headEnd/>
            <a:tailEnd/>
          </a:ln>
        </p:spPr>
        <p:txBody>
          <a:bodyPr>
            <a:spAutoFit/>
          </a:bodyPr>
          <a:lstStyle/>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a:p>
            <a:pPr>
              <a:spcBef>
                <a:spcPct val="50000"/>
              </a:spcBef>
            </a:pPr>
            <a:endParaRPr lang="en-AU" dirty="0"/>
          </a:p>
        </p:txBody>
      </p:sp>
      <p:sp>
        <p:nvSpPr>
          <p:cNvPr id="27" name="Rectangle 26"/>
          <p:cNvSpPr/>
          <p:nvPr/>
        </p:nvSpPr>
        <p:spPr>
          <a:xfrm>
            <a:off x="4500563" y="1785938"/>
            <a:ext cx="2571750"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dirty="0"/>
          </a:p>
        </p:txBody>
      </p:sp>
      <p:sp>
        <p:nvSpPr>
          <p:cNvPr id="29" name="Rectangle 28"/>
          <p:cNvSpPr/>
          <p:nvPr/>
        </p:nvSpPr>
        <p:spPr>
          <a:xfrm>
            <a:off x="2728913" y="1962150"/>
            <a:ext cx="2571750"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dirty="0"/>
          </a:p>
        </p:txBody>
      </p:sp>
      <p:sp>
        <p:nvSpPr>
          <p:cNvPr id="40" name="Rectangle 39"/>
          <p:cNvSpPr/>
          <p:nvPr/>
        </p:nvSpPr>
        <p:spPr>
          <a:xfrm>
            <a:off x="3393652" y="2924944"/>
            <a:ext cx="1892084" cy="338554"/>
          </a:xfrm>
          <a:prstGeom prst="rect">
            <a:avLst/>
          </a:prstGeom>
        </p:spPr>
        <p:txBody>
          <a:bodyPr wrap="square">
            <a:spAutoFit/>
          </a:bodyPr>
          <a:lstStyle/>
          <a:p>
            <a:pPr>
              <a:defRPr/>
            </a:pPr>
            <a:r>
              <a:rPr lang="en-AU" sz="1600" b="1" cap="all" dirty="0">
                <a:solidFill>
                  <a:schemeClr val="tx1">
                    <a:lumMod val="75000"/>
                    <a:lumOff val="25000"/>
                  </a:schemeClr>
                </a:solidFill>
                <a:effectLst>
                  <a:outerShdw blurRad="38100" dist="38100" dir="2700000" algn="tl">
                    <a:srgbClr val="C0C0C0"/>
                  </a:outerShdw>
                </a:effectLst>
              </a:rPr>
              <a:t>Lithgow</a:t>
            </a:r>
          </a:p>
        </p:txBody>
      </p:sp>
      <p:sp>
        <p:nvSpPr>
          <p:cNvPr id="17" name="Title 1"/>
          <p:cNvSpPr txBox="1">
            <a:spLocks/>
          </p:cNvSpPr>
          <p:nvPr/>
        </p:nvSpPr>
        <p:spPr>
          <a:xfrm>
            <a:off x="0" y="116632"/>
            <a:ext cx="9144000" cy="936104"/>
          </a:xfrm>
          <a:prstGeom prst="rect">
            <a:avLst/>
          </a:prstGeom>
          <a:solidFill>
            <a:schemeClr val="tx2">
              <a:lumMod val="50000"/>
            </a:schemeClr>
          </a:solidFill>
        </p:spPr>
        <p:txBody>
          <a:bodyPr vert="horz" lIns="91440" tIns="45720" rIns="91440" bIns="45720" rtlCol="0" anchor="ctr">
            <a:noAutofit/>
          </a:bodyPr>
          <a:lstStyle/>
          <a:p>
            <a:pPr algn="ctr">
              <a:spcBef>
                <a:spcPct val="0"/>
              </a:spcBef>
              <a:defRPr/>
            </a:pPr>
            <a:r>
              <a:rPr lang="en-US" sz="3200" dirty="0" smtClean="0">
                <a:solidFill>
                  <a:schemeClr val="bg1"/>
                </a:solidFill>
                <a:latin typeface="+mn-lt"/>
                <a:ea typeface="+mj-ea"/>
                <a:cs typeface="+mj-cs"/>
              </a:rPr>
              <a:t>NSW Mines Rescue Service - Australia</a:t>
            </a:r>
          </a:p>
        </p:txBody>
      </p:sp>
      <p:grpSp>
        <p:nvGrpSpPr>
          <p:cNvPr id="2" name="Group 8"/>
          <p:cNvGrpSpPr>
            <a:grpSpLocks noChangeAspect="1"/>
          </p:cNvGrpSpPr>
          <p:nvPr/>
        </p:nvGrpSpPr>
        <p:grpSpPr bwMode="auto">
          <a:xfrm>
            <a:off x="2921174" y="1651069"/>
            <a:ext cx="5854476" cy="3910013"/>
            <a:chOff x="0" y="-360"/>
            <a:chExt cx="10942" cy="7307"/>
          </a:xfrm>
        </p:grpSpPr>
        <p:sp>
          <p:nvSpPr>
            <p:cNvPr id="21" name="AutoShape 9"/>
            <p:cNvSpPr>
              <a:spLocks noChangeAspect="1" noChangeArrowheads="1"/>
            </p:cNvSpPr>
            <p:nvPr/>
          </p:nvSpPr>
          <p:spPr bwMode="auto">
            <a:xfrm>
              <a:off x="0" y="-360"/>
              <a:ext cx="10800" cy="7307"/>
            </a:xfrm>
            <a:prstGeom prst="rect">
              <a:avLst/>
            </a:prstGeom>
            <a:noFill/>
            <a:ln w="9525">
              <a:noFill/>
              <a:miter lim="800000"/>
              <a:headEnd/>
              <a:tailEnd/>
            </a:ln>
          </p:spPr>
          <p:txBody>
            <a:bodyPr/>
            <a:lstStyle/>
            <a:p>
              <a:endParaRPr lang="en-US" dirty="0"/>
            </a:p>
          </p:txBody>
        </p:sp>
        <p:pic>
          <p:nvPicPr>
            <p:cNvPr id="22" name="Picture 10"/>
            <p:cNvPicPr>
              <a:picLocks noChangeAspect="1" noChangeArrowheads="1"/>
            </p:cNvPicPr>
            <p:nvPr/>
          </p:nvPicPr>
          <p:blipFill>
            <a:blip r:embed="rId3" cstate="print"/>
            <a:srcRect t="885"/>
            <a:stretch>
              <a:fillRect/>
            </a:stretch>
          </p:blipFill>
          <p:spPr bwMode="auto">
            <a:xfrm>
              <a:off x="0" y="61"/>
              <a:ext cx="8669" cy="6886"/>
            </a:xfrm>
            <a:prstGeom prst="rect">
              <a:avLst/>
            </a:prstGeom>
            <a:noFill/>
            <a:ln w="9525">
              <a:noFill/>
              <a:miter lim="800000"/>
              <a:headEnd/>
              <a:tailEnd/>
            </a:ln>
          </p:spPr>
        </p:pic>
        <p:sp>
          <p:nvSpPr>
            <p:cNvPr id="23" name="AutoShape 15"/>
            <p:cNvSpPr>
              <a:spLocks noChangeArrowheads="1"/>
            </p:cNvSpPr>
            <p:nvPr/>
          </p:nvSpPr>
          <p:spPr bwMode="auto">
            <a:xfrm>
              <a:off x="6299" y="2340"/>
              <a:ext cx="540" cy="359"/>
            </a:xfrm>
            <a:prstGeom prst="star4">
              <a:avLst>
                <a:gd name="adj" fmla="val 12500"/>
              </a:avLst>
            </a:prstGeom>
            <a:solidFill>
              <a:schemeClr val="accent3"/>
            </a:solidFill>
            <a:ln w="9525">
              <a:solidFill>
                <a:srgbClr val="92D050"/>
              </a:solidFill>
              <a:miter lim="800000"/>
              <a:headEnd/>
              <a:tailEnd/>
            </a:ln>
          </p:spPr>
          <p:txBody>
            <a:bodyPr/>
            <a:lstStyle/>
            <a:p>
              <a:pPr>
                <a:defRPr/>
              </a:pPr>
              <a:endParaRPr lang="en-US" dirty="0"/>
            </a:p>
          </p:txBody>
        </p:sp>
        <p:sp>
          <p:nvSpPr>
            <p:cNvPr id="24" name="AutoShape 16"/>
            <p:cNvSpPr>
              <a:spLocks noChangeArrowheads="1"/>
            </p:cNvSpPr>
            <p:nvPr/>
          </p:nvSpPr>
          <p:spPr bwMode="auto">
            <a:xfrm>
              <a:off x="6661" y="3420"/>
              <a:ext cx="540" cy="359"/>
            </a:xfrm>
            <a:prstGeom prst="star4">
              <a:avLst>
                <a:gd name="adj" fmla="val 12500"/>
              </a:avLst>
            </a:prstGeom>
            <a:solidFill>
              <a:schemeClr val="accent3"/>
            </a:solidFill>
            <a:ln w="9525">
              <a:solidFill>
                <a:srgbClr val="92D050"/>
              </a:solidFill>
              <a:miter lim="800000"/>
              <a:headEnd/>
              <a:tailEnd/>
            </a:ln>
          </p:spPr>
          <p:txBody>
            <a:bodyPr/>
            <a:lstStyle/>
            <a:p>
              <a:pPr>
                <a:defRPr/>
              </a:pPr>
              <a:endParaRPr lang="en-US" dirty="0"/>
            </a:p>
          </p:txBody>
        </p:sp>
        <p:sp>
          <p:nvSpPr>
            <p:cNvPr id="25" name="AutoShape 17"/>
            <p:cNvSpPr>
              <a:spLocks noChangeArrowheads="1"/>
            </p:cNvSpPr>
            <p:nvPr/>
          </p:nvSpPr>
          <p:spPr bwMode="auto">
            <a:xfrm>
              <a:off x="5759" y="4140"/>
              <a:ext cx="540" cy="359"/>
            </a:xfrm>
            <a:prstGeom prst="star4">
              <a:avLst>
                <a:gd name="adj" fmla="val 12500"/>
              </a:avLst>
            </a:prstGeom>
            <a:solidFill>
              <a:schemeClr val="accent3"/>
            </a:solidFill>
            <a:ln w="9525">
              <a:solidFill>
                <a:srgbClr val="92D050"/>
              </a:solidFill>
              <a:miter lim="800000"/>
              <a:headEnd/>
              <a:tailEnd/>
            </a:ln>
          </p:spPr>
          <p:txBody>
            <a:bodyPr/>
            <a:lstStyle/>
            <a:p>
              <a:pPr>
                <a:defRPr/>
              </a:pPr>
              <a:endParaRPr lang="en-US" dirty="0"/>
            </a:p>
          </p:txBody>
        </p:sp>
        <p:sp>
          <p:nvSpPr>
            <p:cNvPr id="26" name="AutoShape 18"/>
            <p:cNvSpPr>
              <a:spLocks noChangeArrowheads="1"/>
            </p:cNvSpPr>
            <p:nvPr/>
          </p:nvSpPr>
          <p:spPr bwMode="auto">
            <a:xfrm>
              <a:off x="6121" y="4680"/>
              <a:ext cx="540" cy="359"/>
            </a:xfrm>
            <a:prstGeom prst="star4">
              <a:avLst>
                <a:gd name="adj" fmla="val 12500"/>
              </a:avLst>
            </a:prstGeom>
            <a:solidFill>
              <a:schemeClr val="accent3"/>
            </a:solidFill>
            <a:ln w="9525">
              <a:solidFill>
                <a:srgbClr val="92D050"/>
              </a:solidFill>
              <a:miter lim="800000"/>
              <a:headEnd/>
              <a:tailEnd/>
            </a:ln>
          </p:spPr>
          <p:txBody>
            <a:bodyPr/>
            <a:lstStyle/>
            <a:p>
              <a:pPr>
                <a:defRPr/>
              </a:pPr>
              <a:endParaRPr lang="en-US" dirty="0"/>
            </a:p>
          </p:txBody>
        </p:sp>
        <p:sp>
          <p:nvSpPr>
            <p:cNvPr id="28" name="Text Box 19"/>
            <p:cNvSpPr txBox="1">
              <a:spLocks noChangeArrowheads="1"/>
            </p:cNvSpPr>
            <p:nvPr/>
          </p:nvSpPr>
          <p:spPr bwMode="auto">
            <a:xfrm>
              <a:off x="1495" y="1079"/>
              <a:ext cx="5762" cy="721"/>
            </a:xfrm>
            <a:prstGeom prst="rect">
              <a:avLst/>
            </a:prstGeom>
            <a:solidFill>
              <a:srgbClr val="FFFFFF"/>
            </a:solidFill>
            <a:ln w="9525">
              <a:solidFill>
                <a:srgbClr val="FFFFFF"/>
              </a:solidFill>
              <a:miter lim="800000"/>
              <a:headEnd/>
              <a:tailEnd/>
            </a:ln>
          </p:spPr>
          <p:txBody>
            <a:bodyPr/>
            <a:lstStyle/>
            <a:p>
              <a:pPr algn="ctr">
                <a:defRPr/>
              </a:pPr>
              <a:r>
                <a:rPr lang="en-AU" b="1" dirty="0">
                  <a:solidFill>
                    <a:schemeClr val="bg1">
                      <a:lumMod val="50000"/>
                    </a:schemeClr>
                  </a:solidFill>
                </a:rPr>
                <a:t>New South </a:t>
              </a:r>
              <a:r>
                <a:rPr lang="en-AU" b="1" dirty="0" smtClean="0">
                  <a:solidFill>
                    <a:schemeClr val="bg1">
                      <a:lumMod val="50000"/>
                    </a:schemeClr>
                  </a:solidFill>
                </a:rPr>
                <a:t>Wales</a:t>
              </a:r>
            </a:p>
            <a:p>
              <a:pPr algn="ctr">
                <a:defRPr/>
              </a:pPr>
              <a:endParaRPr lang="en-AU" sz="1600" dirty="0">
                <a:solidFill>
                  <a:schemeClr val="bg1">
                    <a:lumMod val="50000"/>
                  </a:schemeClr>
                </a:solidFill>
              </a:endParaRPr>
            </a:p>
          </p:txBody>
        </p:sp>
        <p:sp>
          <p:nvSpPr>
            <p:cNvPr id="30" name="AutoShape 14"/>
            <p:cNvSpPr>
              <a:spLocks noChangeArrowheads="1"/>
            </p:cNvSpPr>
            <p:nvPr/>
          </p:nvSpPr>
          <p:spPr bwMode="auto">
            <a:xfrm>
              <a:off x="7224" y="6300"/>
              <a:ext cx="2539" cy="565"/>
            </a:xfrm>
            <a:prstGeom prst="wedgeRectCallout">
              <a:avLst>
                <a:gd name="adj1" fmla="val -77865"/>
                <a:gd name="adj2" fmla="val -284002"/>
              </a:avLst>
            </a:prstGeom>
            <a:solidFill>
              <a:schemeClr val="accent1">
                <a:lumMod val="75000"/>
              </a:schemeClr>
            </a:solidFill>
            <a:ln w="9525">
              <a:solidFill>
                <a:schemeClr val="accent1">
                  <a:lumMod val="40000"/>
                  <a:lumOff val="60000"/>
                </a:schemeClr>
              </a:solidFill>
              <a:miter lim="800000"/>
              <a:headEnd/>
              <a:tailEnd/>
            </a:ln>
          </p:spPr>
          <p:txBody>
            <a:bodyPr/>
            <a:lstStyle/>
            <a:p>
              <a:pPr algn="ctr">
                <a:defRPr/>
              </a:pPr>
              <a:r>
                <a:rPr lang="en-AU" sz="1200" b="1" dirty="0" smtClean="0">
                  <a:solidFill>
                    <a:schemeClr val="bg1"/>
                  </a:solidFill>
                  <a:latin typeface="Arial Narrow" pitchFamily="34" charset="0"/>
                </a:rPr>
                <a:t>Southern NSW</a:t>
              </a:r>
            </a:p>
          </p:txBody>
        </p:sp>
        <p:sp>
          <p:nvSpPr>
            <p:cNvPr id="31" name="AutoShape 12"/>
            <p:cNvSpPr>
              <a:spLocks noChangeArrowheads="1"/>
            </p:cNvSpPr>
            <p:nvPr/>
          </p:nvSpPr>
          <p:spPr bwMode="auto">
            <a:xfrm>
              <a:off x="8426" y="5099"/>
              <a:ext cx="2426" cy="555"/>
            </a:xfrm>
            <a:prstGeom prst="wedgeRectCallout">
              <a:avLst>
                <a:gd name="adj1" fmla="val -139265"/>
                <a:gd name="adj2" fmla="val -121758"/>
              </a:avLst>
            </a:prstGeom>
            <a:solidFill>
              <a:schemeClr val="accent1">
                <a:lumMod val="75000"/>
              </a:schemeClr>
            </a:solidFill>
            <a:ln w="9525">
              <a:solidFill>
                <a:schemeClr val="accent1">
                  <a:lumMod val="40000"/>
                  <a:lumOff val="60000"/>
                </a:schemeClr>
              </a:solidFill>
              <a:miter lim="800000"/>
              <a:headEnd/>
              <a:tailEnd/>
            </a:ln>
          </p:spPr>
          <p:txBody>
            <a:bodyPr/>
            <a:lstStyle/>
            <a:p>
              <a:pPr algn="ctr">
                <a:defRPr/>
              </a:pPr>
              <a:r>
                <a:rPr lang="en-AU" sz="1200" b="1" dirty="0" smtClean="0">
                  <a:solidFill>
                    <a:schemeClr val="bg1"/>
                  </a:solidFill>
                  <a:latin typeface="Arial Narrow" pitchFamily="34" charset="0"/>
                </a:rPr>
                <a:t>Western NSW</a:t>
              </a:r>
            </a:p>
          </p:txBody>
        </p:sp>
        <p:sp>
          <p:nvSpPr>
            <p:cNvPr id="32" name="AutoShape 11"/>
            <p:cNvSpPr>
              <a:spLocks noChangeArrowheads="1"/>
            </p:cNvSpPr>
            <p:nvPr/>
          </p:nvSpPr>
          <p:spPr bwMode="auto">
            <a:xfrm>
              <a:off x="7892" y="1227"/>
              <a:ext cx="2400" cy="524"/>
            </a:xfrm>
            <a:prstGeom prst="wedgeRectCallout">
              <a:avLst>
                <a:gd name="adj1" fmla="val -99004"/>
                <a:gd name="adj2" fmla="val 176589"/>
              </a:avLst>
            </a:prstGeom>
            <a:solidFill>
              <a:schemeClr val="accent1">
                <a:lumMod val="75000"/>
              </a:schemeClr>
            </a:solidFill>
            <a:ln w="9525">
              <a:solidFill>
                <a:schemeClr val="accent1">
                  <a:lumMod val="40000"/>
                  <a:lumOff val="60000"/>
                </a:schemeClr>
              </a:solidFill>
              <a:miter lim="800000"/>
              <a:headEnd/>
              <a:tailEnd/>
            </a:ln>
          </p:spPr>
          <p:txBody>
            <a:bodyPr/>
            <a:lstStyle/>
            <a:p>
              <a:pPr algn="ctr">
                <a:defRPr/>
              </a:pPr>
              <a:r>
                <a:rPr lang="en-AU" sz="1200" b="1" dirty="0" smtClean="0">
                  <a:solidFill>
                    <a:schemeClr val="bg1"/>
                  </a:solidFill>
                  <a:latin typeface="Arial Narrow" pitchFamily="34" charset="0"/>
                </a:rPr>
                <a:t>Hunter Valley</a:t>
              </a:r>
            </a:p>
            <a:p>
              <a:pPr algn="ctr">
                <a:defRPr/>
              </a:pPr>
              <a:endParaRPr lang="en-AU" sz="1200" dirty="0">
                <a:solidFill>
                  <a:schemeClr val="bg1"/>
                </a:solidFill>
              </a:endParaRPr>
            </a:p>
          </p:txBody>
        </p:sp>
        <p:sp>
          <p:nvSpPr>
            <p:cNvPr id="33" name="AutoShape 13"/>
            <p:cNvSpPr>
              <a:spLocks noChangeArrowheads="1"/>
            </p:cNvSpPr>
            <p:nvPr/>
          </p:nvSpPr>
          <p:spPr bwMode="auto">
            <a:xfrm>
              <a:off x="8560" y="2828"/>
              <a:ext cx="2382" cy="601"/>
            </a:xfrm>
            <a:prstGeom prst="wedgeRectCallout">
              <a:avLst>
                <a:gd name="adj1" fmla="val -112327"/>
                <a:gd name="adj2" fmla="val 60562"/>
              </a:avLst>
            </a:prstGeom>
            <a:solidFill>
              <a:schemeClr val="accent1">
                <a:lumMod val="75000"/>
              </a:schemeClr>
            </a:solidFill>
            <a:ln w="9525">
              <a:solidFill>
                <a:schemeClr val="accent1">
                  <a:lumMod val="40000"/>
                  <a:lumOff val="60000"/>
                </a:schemeClr>
              </a:solidFill>
              <a:miter lim="800000"/>
              <a:headEnd/>
              <a:tailEnd/>
            </a:ln>
          </p:spPr>
          <p:txBody>
            <a:bodyPr/>
            <a:lstStyle/>
            <a:p>
              <a:pPr algn="ctr">
                <a:defRPr/>
              </a:pPr>
              <a:r>
                <a:rPr lang="en-AU" sz="1200" b="1" dirty="0" smtClean="0">
                  <a:solidFill>
                    <a:schemeClr val="bg1"/>
                  </a:solidFill>
                  <a:latin typeface="Arial Narrow" pitchFamily="34" charset="0"/>
                </a:rPr>
                <a:t>Newcastle</a:t>
              </a:r>
            </a:p>
          </p:txBody>
        </p:sp>
      </p:grpSp>
      <p:pic>
        <p:nvPicPr>
          <p:cNvPr id="34" name="Picture 4" descr="http://t3.gstatic.com/images?q=tbn:Gnl3wrHTbfywlM%3Ahttp://wapedia.mobi/thumb/ffd414598/en/fixed/470/436/NSW_in_Australia_map.png%3Fformat%3Djpg,png,gif">
            <a:hlinkClick r:id="rId4"/>
          </p:cNvPr>
          <p:cNvPicPr>
            <a:picLocks noChangeAspect="1" noChangeArrowheads="1"/>
          </p:cNvPicPr>
          <p:nvPr/>
        </p:nvPicPr>
        <p:blipFill>
          <a:blip r:embed="rId5" cstate="print">
            <a:duotone>
              <a:schemeClr val="accent1">
                <a:shade val="45000"/>
                <a:satMod val="135000"/>
              </a:schemeClr>
              <a:prstClr val="white"/>
            </a:duotone>
          </a:blip>
          <a:srcRect/>
          <a:stretch>
            <a:fillRect/>
          </a:stretch>
        </p:blipFill>
        <p:spPr bwMode="auto">
          <a:xfrm>
            <a:off x="1691680" y="1340768"/>
            <a:ext cx="2214578" cy="2060074"/>
          </a:xfrm>
          <a:prstGeom prst="rect">
            <a:avLst/>
          </a:prstGeom>
          <a:noFill/>
        </p:spPr>
      </p:pic>
      <p:sp>
        <p:nvSpPr>
          <p:cNvPr id="41" name="Text Box 19"/>
          <p:cNvSpPr txBox="1">
            <a:spLocks noChangeArrowheads="1"/>
          </p:cNvSpPr>
          <p:nvPr/>
        </p:nvSpPr>
        <p:spPr bwMode="auto">
          <a:xfrm>
            <a:off x="1187624" y="1862951"/>
            <a:ext cx="3081338" cy="701953"/>
          </a:xfrm>
          <a:prstGeom prst="rect">
            <a:avLst/>
          </a:prstGeom>
          <a:solidFill>
            <a:srgbClr val="FFFFFF">
              <a:alpha val="0"/>
            </a:srgbClr>
          </a:solidFill>
          <a:ln w="9525">
            <a:noFill/>
            <a:miter lim="800000"/>
            <a:headEnd/>
            <a:tailEnd/>
          </a:ln>
        </p:spPr>
        <p:txBody>
          <a:bodyPr/>
          <a:lstStyle/>
          <a:p>
            <a:pPr algn="ctr">
              <a:defRPr/>
            </a:pPr>
            <a:r>
              <a:rPr lang="en-AU" b="1" dirty="0" smtClean="0">
                <a:solidFill>
                  <a:schemeClr val="tx2"/>
                </a:solidFill>
              </a:rPr>
              <a:t>Australia</a:t>
            </a:r>
          </a:p>
        </p:txBody>
      </p:sp>
      <p:pic>
        <p:nvPicPr>
          <p:cNvPr id="38" name="Picture 23" descr="_MG_9346.JPG"/>
          <p:cNvPicPr>
            <a:picLocks noChangeAspect="1"/>
          </p:cNvPicPr>
          <p:nvPr/>
        </p:nvPicPr>
        <p:blipFill>
          <a:blip r:embed="rId6" cstate="print"/>
          <a:srcRect/>
          <a:stretch>
            <a:fillRect/>
          </a:stretch>
        </p:blipFill>
        <p:spPr bwMode="auto">
          <a:xfrm>
            <a:off x="611560" y="3933056"/>
            <a:ext cx="4349136" cy="2329047"/>
          </a:xfrm>
          <a:prstGeom prst="rect">
            <a:avLst/>
          </a:prstGeom>
          <a:ln>
            <a:noFill/>
          </a:ln>
          <a:effectLst>
            <a:softEdge rad="112500"/>
          </a:effectLst>
        </p:spPr>
      </p:pic>
      <p:sp>
        <p:nvSpPr>
          <p:cNvPr id="35" name="AutoShape 16"/>
          <p:cNvSpPr>
            <a:spLocks noChangeArrowheads="1"/>
          </p:cNvSpPr>
          <p:nvPr/>
        </p:nvSpPr>
        <p:spPr bwMode="auto">
          <a:xfrm>
            <a:off x="6354777" y="3951277"/>
            <a:ext cx="288925" cy="192103"/>
          </a:xfrm>
          <a:prstGeom prst="star4">
            <a:avLst>
              <a:gd name="adj" fmla="val 12500"/>
            </a:avLst>
          </a:prstGeom>
          <a:solidFill>
            <a:schemeClr val="accent3"/>
          </a:solidFill>
          <a:ln w="9525">
            <a:solidFill>
              <a:srgbClr val="92D050"/>
            </a:solidFill>
            <a:miter lim="800000"/>
            <a:headEnd/>
            <a:tailEnd/>
          </a:ln>
        </p:spPr>
        <p:txBody>
          <a:bodyPr/>
          <a:lstStyle/>
          <a:p>
            <a:pPr>
              <a:defRPr/>
            </a:pPr>
            <a:endParaRPr lang="en-US" dirty="0"/>
          </a:p>
        </p:txBody>
      </p:sp>
      <p:sp>
        <p:nvSpPr>
          <p:cNvPr id="36" name="AutoShape 13"/>
          <p:cNvSpPr>
            <a:spLocks noChangeArrowheads="1"/>
          </p:cNvSpPr>
          <p:nvPr/>
        </p:nvSpPr>
        <p:spPr bwMode="auto">
          <a:xfrm>
            <a:off x="7572396" y="3929066"/>
            <a:ext cx="1274480" cy="292022"/>
          </a:xfrm>
          <a:prstGeom prst="wedgeRectCallout">
            <a:avLst>
              <a:gd name="adj1" fmla="val -122796"/>
              <a:gd name="adj2" fmla="val -2402"/>
            </a:avLst>
          </a:prstGeom>
          <a:solidFill>
            <a:schemeClr val="accent1">
              <a:lumMod val="75000"/>
            </a:schemeClr>
          </a:solidFill>
          <a:ln w="9525">
            <a:solidFill>
              <a:schemeClr val="accent1">
                <a:lumMod val="40000"/>
                <a:lumOff val="60000"/>
              </a:schemeClr>
            </a:solidFill>
            <a:miter lim="800000"/>
            <a:headEnd/>
            <a:tailEnd/>
          </a:ln>
        </p:spPr>
        <p:txBody>
          <a:bodyPr/>
          <a:lstStyle/>
          <a:p>
            <a:pPr algn="ctr">
              <a:defRPr/>
            </a:pPr>
            <a:r>
              <a:rPr lang="en-AU" sz="1200" b="1" dirty="0" smtClean="0">
                <a:solidFill>
                  <a:schemeClr val="bg1"/>
                </a:solidFill>
                <a:latin typeface="Arial Narrow" pitchFamily="34" charset="0"/>
              </a:rPr>
              <a:t>Sydney</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043608" y="2204864"/>
            <a:ext cx="7848872" cy="21698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en-US" sz="2800" b="1" i="1" u="none" strike="noStrike" cap="none" normalizeH="0" baseline="0" dirty="0" smtClean="0">
                <a:ln>
                  <a:noFill/>
                </a:ln>
                <a:solidFill>
                  <a:schemeClr val="tx1">
                    <a:lumMod val="65000"/>
                    <a:lumOff val="35000"/>
                  </a:schemeClr>
                </a:solidFill>
                <a:effectLst/>
                <a:latin typeface="Arial" pitchFamily="34" charset="0"/>
                <a:ea typeface="Calibri" pitchFamily="34" charset="0"/>
                <a:cs typeface="Arial" pitchFamily="34" charset="0"/>
              </a:rPr>
              <a:t>VRT and Mines Rescue Competitions</a:t>
            </a:r>
            <a:endParaRPr kumimoji="0" lang="en-AU" sz="2800" b="1" i="1" u="none" strike="noStrike" cap="none" normalizeH="0" baseline="0" dirty="0" smtClean="0">
              <a:ln>
                <a:noFill/>
              </a:ln>
              <a:solidFill>
                <a:schemeClr val="tx1">
                  <a:lumMod val="65000"/>
                  <a:lumOff val="35000"/>
                </a:schemeClr>
              </a:solidFill>
              <a:effectLst/>
              <a:latin typeface="Arial" pitchFamily="34" charset="0"/>
              <a:ea typeface="Calibri" pitchFamily="34" charset="0"/>
              <a:cs typeface="Arial" pitchFamily="34" charset="0"/>
            </a:endParaRPr>
          </a:p>
          <a:p>
            <a:endParaRPr lang="en-AU" sz="2800" b="1" i="1" dirty="0" smtClean="0">
              <a:solidFill>
                <a:schemeClr val="tx1">
                  <a:lumMod val="65000"/>
                  <a:lumOff val="35000"/>
                </a:schemeClr>
              </a:solidFill>
              <a:latin typeface="Arial" pitchFamily="34" charset="0"/>
              <a:ea typeface="Calibri" pitchFamily="34" charset="0"/>
              <a:cs typeface="Arial" pitchFamily="34" charset="0"/>
            </a:endParaRPr>
          </a:p>
          <a:p>
            <a:r>
              <a:rPr kumimoji="0" lang="en-AU" sz="2800" b="1" i="1" u="none" strike="noStrike" cap="none" normalizeH="0" baseline="0" dirty="0" smtClean="0">
                <a:ln>
                  <a:noFill/>
                </a:ln>
                <a:solidFill>
                  <a:schemeClr val="tx1">
                    <a:lumMod val="65000"/>
                    <a:lumOff val="35000"/>
                  </a:schemeClr>
                </a:solidFill>
                <a:effectLst/>
                <a:latin typeface="Arial" pitchFamily="34" charset="0"/>
                <a:ea typeface="Calibri" pitchFamily="34" charset="0"/>
                <a:cs typeface="Arial" pitchFamily="34" charset="0"/>
              </a:rPr>
              <a:t>Saving lives by putting Mines Rescue Teams at risk…</a:t>
            </a:r>
            <a:r>
              <a:rPr lang="en-US" sz="2800" b="1" i="1" dirty="0" smtClean="0">
                <a:solidFill>
                  <a:schemeClr val="tx1">
                    <a:lumMod val="65000"/>
                    <a:lumOff val="35000"/>
                  </a:schemeClr>
                </a:solidFill>
                <a:latin typeface="Arial" pitchFamily="34" charset="0"/>
                <a:ea typeface="Calibri" pitchFamily="34" charset="0"/>
                <a:cs typeface="Arial" pitchFamily="34" charset="0"/>
              </a:rPr>
              <a:t>…</a:t>
            </a:r>
            <a:r>
              <a:rPr kumimoji="0" lang="zh-CN" altLang="en-US" sz="2800" b="1" i="1" u="none" strike="noStrike" cap="none" normalizeH="0" baseline="0" dirty="0" smtClean="0">
                <a:ln>
                  <a:noFill/>
                </a:ln>
                <a:solidFill>
                  <a:schemeClr val="tx1">
                    <a:lumMod val="65000"/>
                    <a:lumOff val="35000"/>
                  </a:schemeClr>
                </a:solidFill>
                <a:effectLst/>
                <a:latin typeface="Arial" pitchFamily="34" charset="0"/>
                <a:ea typeface="Calibri" pitchFamily="34" charset="0"/>
                <a:cs typeface="Arial" pitchFamily="34" charset="0"/>
              </a:rPr>
              <a:t>  </a:t>
            </a:r>
            <a:r>
              <a:rPr kumimoji="0" lang="en-AU" sz="2800" b="1" u="none" strike="noStrike" cap="none" normalizeH="0" baseline="0" dirty="0" smtClean="0">
                <a:ln>
                  <a:noFill/>
                </a:ln>
                <a:solidFill>
                  <a:schemeClr val="accent6">
                    <a:lumMod val="75000"/>
                  </a:schemeClr>
                </a:solidFill>
                <a:effectLst>
                  <a:outerShdw blurRad="38100" dist="38100" dir="2700000" algn="tl">
                    <a:srgbClr val="000000">
                      <a:alpha val="43137"/>
                    </a:srgbClr>
                  </a:outerShdw>
                </a:effectLst>
                <a:latin typeface="Arial" pitchFamily="34" charset="0"/>
                <a:ea typeface="Calibri" pitchFamily="34" charset="0"/>
                <a:cs typeface="Arial" pitchFamily="34" charset="0"/>
              </a:rPr>
              <a:t>VIRTUALLY</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AU" sz="2300" b="0" u="none" strike="noStrike" cap="none" normalizeH="0" baseline="0" dirty="0" smtClean="0">
              <a:ln>
                <a:noFill/>
              </a:ln>
              <a:solidFill>
                <a:schemeClr val="accent6">
                  <a:lumMod val="75000"/>
                </a:schemeClr>
              </a:solidFill>
              <a:effectLst>
                <a:outerShdw blurRad="38100" dist="38100" dir="2700000" algn="tl">
                  <a:srgbClr val="000000">
                    <a:alpha val="43137"/>
                  </a:srgbClr>
                </a:outerShdw>
              </a:effectLst>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755576" y="620688"/>
            <a:ext cx="3316810" cy="4982200"/>
            <a:chOff x="971600" y="697256"/>
            <a:chExt cx="3460826" cy="5121656"/>
          </a:xfrm>
        </p:grpSpPr>
        <p:sp>
          <p:nvSpPr>
            <p:cNvPr id="7" name="Rectangle 6"/>
            <p:cNvSpPr/>
            <p:nvPr/>
          </p:nvSpPr>
          <p:spPr>
            <a:xfrm>
              <a:off x="972191" y="697256"/>
              <a:ext cx="3451781" cy="715520"/>
            </a:xfrm>
            <a:prstGeom prst="rect">
              <a:avLst/>
            </a:prstGeom>
            <a:noFill/>
            <a:ln w="63500">
              <a:solidFill>
                <a:srgbClr val="33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kern="1400" cap="all" dirty="0" smtClean="0">
                  <a:solidFill>
                    <a:schemeClr val="tx1">
                      <a:lumMod val="65000"/>
                      <a:lumOff val="35000"/>
                    </a:schemeClr>
                  </a:solidFill>
                  <a:latin typeface="Arial Narrow" pitchFamily="34" charset="0"/>
                </a:rPr>
                <a:t>CORE FUNCTION</a:t>
              </a:r>
              <a:endParaRPr lang="en-AU" b="1" kern="1400" cap="all" dirty="0">
                <a:solidFill>
                  <a:schemeClr val="tx1">
                    <a:lumMod val="65000"/>
                    <a:lumOff val="35000"/>
                  </a:schemeClr>
                </a:solidFill>
                <a:latin typeface="Arial Narrow" pitchFamily="34" charset="0"/>
              </a:endParaRPr>
            </a:p>
          </p:txBody>
        </p:sp>
        <p:sp>
          <p:nvSpPr>
            <p:cNvPr id="8" name="Rectangle 7"/>
            <p:cNvSpPr/>
            <p:nvPr/>
          </p:nvSpPr>
          <p:spPr>
            <a:xfrm>
              <a:off x="971600" y="1556792"/>
              <a:ext cx="3451781" cy="13681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smtClean="0">
                <a:latin typeface="Arial Narrow" pitchFamily="34" charset="0"/>
              </a:endParaRPr>
            </a:p>
            <a:p>
              <a:pPr algn="ctr"/>
              <a:endParaRPr lang="en-US" sz="2000" dirty="0" smtClean="0">
                <a:latin typeface="Arial Narrow" pitchFamily="34" charset="0"/>
                <a:ea typeface="Arial Unicode MS" pitchFamily="34" charset="-128"/>
                <a:cs typeface="Arial Unicode MS" pitchFamily="34" charset="-128"/>
              </a:endParaRPr>
            </a:p>
            <a:p>
              <a:pPr algn="ctr"/>
              <a:r>
                <a:rPr lang="en-US" sz="2000" dirty="0" smtClean="0">
                  <a:latin typeface="Arial Narrow" pitchFamily="34" charset="0"/>
                  <a:ea typeface="Arial Unicode MS" pitchFamily="34" charset="-128"/>
                  <a:cs typeface="Arial Unicode MS" pitchFamily="34" charset="-128"/>
                </a:rPr>
                <a:t>Provide                                                  rescue services                                          to collieries</a:t>
              </a:r>
            </a:p>
            <a:p>
              <a:pPr algn="ctr"/>
              <a:endParaRPr lang="en-US" sz="2000" dirty="0" smtClean="0">
                <a:latin typeface="Arial Narrow" pitchFamily="34" charset="0"/>
              </a:endParaRPr>
            </a:p>
            <a:p>
              <a:pPr algn="ctr"/>
              <a:endParaRPr lang="en-AU" sz="2000" dirty="0">
                <a:latin typeface="Arial Narrow" pitchFamily="34" charset="0"/>
              </a:endParaRPr>
            </a:p>
          </p:txBody>
        </p:sp>
        <p:sp>
          <p:nvSpPr>
            <p:cNvPr id="10" name="Rectangle 9"/>
            <p:cNvSpPr/>
            <p:nvPr/>
          </p:nvSpPr>
          <p:spPr>
            <a:xfrm>
              <a:off x="980645" y="2996952"/>
              <a:ext cx="3451781" cy="13681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smtClean="0">
                <a:latin typeface="Arial Narrow" pitchFamily="34" charset="0"/>
              </a:endParaRPr>
            </a:p>
            <a:p>
              <a:pPr algn="ctr"/>
              <a:r>
                <a:rPr lang="en-US" sz="2000" dirty="0" smtClean="0">
                  <a:latin typeface="Arial Narrow" pitchFamily="34" charset="0"/>
                  <a:ea typeface="Arial Unicode MS" pitchFamily="34" charset="-128"/>
                  <a:cs typeface="Arial Unicode MS" pitchFamily="34" charset="-128"/>
                </a:rPr>
                <a:t>Provide                                       training to </a:t>
              </a:r>
              <a:r>
                <a:rPr lang="en-US" sz="2000" dirty="0" err="1" smtClean="0">
                  <a:latin typeface="Arial Narrow" pitchFamily="34" charset="0"/>
                  <a:ea typeface="Arial Unicode MS" pitchFamily="34" charset="-128"/>
                  <a:cs typeface="Arial Unicode MS" pitchFamily="34" charset="-128"/>
                </a:rPr>
                <a:t>brigadesmen</a:t>
              </a:r>
              <a:endParaRPr lang="en-US" sz="2000" dirty="0" smtClean="0">
                <a:latin typeface="Arial Narrow" pitchFamily="34" charset="0"/>
              </a:endParaRPr>
            </a:p>
            <a:p>
              <a:pPr algn="ctr"/>
              <a:endParaRPr lang="en-AU" sz="2000" dirty="0">
                <a:latin typeface="Arial Narrow" pitchFamily="34" charset="0"/>
              </a:endParaRPr>
            </a:p>
          </p:txBody>
        </p:sp>
        <p:sp>
          <p:nvSpPr>
            <p:cNvPr id="11" name="Rectangle 10"/>
            <p:cNvSpPr/>
            <p:nvPr/>
          </p:nvSpPr>
          <p:spPr>
            <a:xfrm>
              <a:off x="980645" y="4450760"/>
              <a:ext cx="3451781" cy="136815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smtClean="0">
                <a:latin typeface="Arial Narrow" pitchFamily="34" charset="0"/>
              </a:endParaRPr>
            </a:p>
            <a:p>
              <a:pPr algn="ctr"/>
              <a:endParaRPr lang="en-US" sz="2000" dirty="0" smtClean="0">
                <a:latin typeface="Arial Narrow" pitchFamily="34" charset="0"/>
                <a:ea typeface="Arial Unicode MS" pitchFamily="34" charset="-128"/>
                <a:cs typeface="Arial Unicode MS" pitchFamily="34" charset="-128"/>
              </a:endParaRPr>
            </a:p>
            <a:p>
              <a:pPr algn="ctr"/>
              <a:r>
                <a:rPr lang="en-US" sz="2000" dirty="0" smtClean="0">
                  <a:latin typeface="Arial Narrow" pitchFamily="34" charset="0"/>
                  <a:ea typeface="Arial Unicode MS" pitchFamily="34" charset="-128"/>
                  <a:cs typeface="Arial Unicode MS" pitchFamily="34" charset="-128"/>
                </a:rPr>
                <a:t>Provide &amp; maintain                           equipment for response</a:t>
              </a:r>
            </a:p>
            <a:p>
              <a:pPr algn="ctr"/>
              <a:endParaRPr lang="en-US" sz="2000" dirty="0" smtClean="0">
                <a:latin typeface="Arial Narrow" pitchFamily="34" charset="0"/>
              </a:endParaRPr>
            </a:p>
            <a:p>
              <a:pPr algn="ctr"/>
              <a:endParaRPr lang="en-AU" sz="2000" dirty="0">
                <a:latin typeface="Arial Narrow" pitchFamily="34" charset="0"/>
              </a:endParaRPr>
            </a:p>
          </p:txBody>
        </p:sp>
      </p:grpSp>
      <p:grpSp>
        <p:nvGrpSpPr>
          <p:cNvPr id="16" name="Group 15"/>
          <p:cNvGrpSpPr/>
          <p:nvPr/>
        </p:nvGrpSpPr>
        <p:grpSpPr>
          <a:xfrm>
            <a:off x="4932040" y="620688"/>
            <a:ext cx="3462250" cy="5108008"/>
            <a:chOff x="4860032" y="1489344"/>
            <a:chExt cx="3462250" cy="5108008"/>
          </a:xfrm>
        </p:grpSpPr>
        <p:sp>
          <p:nvSpPr>
            <p:cNvPr id="6" name="Rectangle 5"/>
            <p:cNvSpPr/>
            <p:nvPr/>
          </p:nvSpPr>
          <p:spPr>
            <a:xfrm>
              <a:off x="4870501" y="1489344"/>
              <a:ext cx="3451781" cy="715520"/>
            </a:xfrm>
            <a:prstGeom prst="rect">
              <a:avLst/>
            </a:prstGeom>
            <a:noFill/>
            <a:ln w="63500">
              <a:solidFill>
                <a:srgbClr val="3366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kern="1400" cap="all" dirty="0" smtClean="0">
                  <a:solidFill>
                    <a:schemeClr val="tx1">
                      <a:lumMod val="65000"/>
                      <a:lumOff val="35000"/>
                    </a:schemeClr>
                  </a:solidFill>
                  <a:latin typeface="Arial Narrow" pitchFamily="34" charset="0"/>
                </a:rPr>
                <a:t>OTHER FUNCTIONS</a:t>
              </a:r>
              <a:endParaRPr lang="en-AU" b="1" kern="1400" cap="all" dirty="0">
                <a:solidFill>
                  <a:schemeClr val="tx1">
                    <a:lumMod val="65000"/>
                    <a:lumOff val="35000"/>
                  </a:schemeClr>
                </a:solidFill>
                <a:latin typeface="Arial Narrow" pitchFamily="34" charset="0"/>
              </a:endParaRPr>
            </a:p>
          </p:txBody>
        </p:sp>
        <p:sp>
          <p:nvSpPr>
            <p:cNvPr id="9" name="Rectangle 8"/>
            <p:cNvSpPr/>
            <p:nvPr/>
          </p:nvSpPr>
          <p:spPr>
            <a:xfrm>
              <a:off x="4860032" y="2348880"/>
              <a:ext cx="3451781" cy="136815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smtClean="0">
                <a:latin typeface="Arial Narrow" pitchFamily="34" charset="0"/>
              </a:endParaRPr>
            </a:p>
            <a:p>
              <a:pPr algn="ctr"/>
              <a:r>
                <a:rPr lang="en-US" sz="2000" dirty="0" smtClean="0">
                  <a:latin typeface="Arial Narrow" pitchFamily="34" charset="0"/>
                </a:rPr>
                <a:t>To provide a range of training                to coal and other industries</a:t>
              </a:r>
            </a:p>
            <a:p>
              <a:pPr algn="ctr"/>
              <a:endParaRPr lang="en-AU" sz="2000" dirty="0">
                <a:latin typeface="Arial Narrow" pitchFamily="34" charset="0"/>
              </a:endParaRPr>
            </a:p>
          </p:txBody>
        </p:sp>
        <p:pic>
          <p:nvPicPr>
            <p:cNvPr id="6146" name="Picture 2"/>
            <p:cNvPicPr>
              <a:picLocks noChangeAspect="1" noChangeArrowheads="1"/>
            </p:cNvPicPr>
            <p:nvPr/>
          </p:nvPicPr>
          <p:blipFill>
            <a:blip r:embed="rId3" cstate="print"/>
            <a:srcRect/>
            <a:stretch>
              <a:fillRect/>
            </a:stretch>
          </p:blipFill>
          <p:spPr bwMode="auto">
            <a:xfrm>
              <a:off x="4887328" y="5237471"/>
              <a:ext cx="3429088" cy="1359881"/>
            </a:xfrm>
            <a:prstGeom prst="rect">
              <a:avLst/>
            </a:prstGeom>
            <a:noFill/>
            <a:ln w="9525">
              <a:noFill/>
              <a:miter lim="800000"/>
              <a:headEnd/>
              <a:tailEnd/>
            </a:ln>
          </p:spPr>
        </p:pic>
      </p:grpSp>
      <p:sp>
        <p:nvSpPr>
          <p:cNvPr id="19" name="Rectangle 18"/>
          <p:cNvSpPr/>
          <p:nvPr/>
        </p:nvSpPr>
        <p:spPr>
          <a:xfrm>
            <a:off x="4932040" y="2924944"/>
            <a:ext cx="3451781" cy="136815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latin typeface="Arial Narrow" pitchFamily="34" charset="0"/>
              </a:rPr>
              <a:t>Provide gas analysis &amp; interpretation to collieries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5"/>
          <p:cNvSpPr txBox="1">
            <a:spLocks noChangeArrowheads="1"/>
          </p:cNvSpPr>
          <p:nvPr/>
        </p:nvSpPr>
        <p:spPr bwMode="auto">
          <a:xfrm>
            <a:off x="611188" y="404813"/>
            <a:ext cx="7993062" cy="5319712"/>
          </a:xfrm>
          <a:prstGeom prst="rect">
            <a:avLst/>
          </a:prstGeom>
          <a:noFill/>
          <a:ln w="9525">
            <a:noFill/>
            <a:miter lim="800000"/>
            <a:headEnd/>
            <a:tailEnd/>
          </a:ln>
        </p:spPr>
        <p:txBody>
          <a:bodyPr>
            <a:spAutoFit/>
          </a:bodyPr>
          <a:lstStyle/>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p:txBody>
      </p:sp>
      <p:sp>
        <p:nvSpPr>
          <p:cNvPr id="15363" name="Text Box 6"/>
          <p:cNvSpPr txBox="1">
            <a:spLocks noChangeArrowheads="1"/>
          </p:cNvSpPr>
          <p:nvPr/>
        </p:nvSpPr>
        <p:spPr bwMode="auto">
          <a:xfrm>
            <a:off x="714375" y="428625"/>
            <a:ext cx="7848600" cy="5319713"/>
          </a:xfrm>
          <a:prstGeom prst="rect">
            <a:avLst/>
          </a:prstGeom>
          <a:noFill/>
          <a:ln w="9525">
            <a:noFill/>
            <a:miter lim="800000"/>
            <a:headEnd/>
            <a:tailEnd/>
          </a:ln>
        </p:spPr>
        <p:txBody>
          <a:bodyPr>
            <a:spAutoFit/>
          </a:bodyPr>
          <a:lstStyle/>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p:txBody>
      </p:sp>
      <p:sp>
        <p:nvSpPr>
          <p:cNvPr id="5129" name="Text Box 21"/>
          <p:cNvSpPr txBox="1">
            <a:spLocks noChangeArrowheads="1"/>
          </p:cNvSpPr>
          <p:nvPr/>
        </p:nvSpPr>
        <p:spPr bwMode="auto">
          <a:xfrm>
            <a:off x="0" y="332656"/>
            <a:ext cx="9144000" cy="523220"/>
          </a:xfrm>
          <a:prstGeom prst="rect">
            <a:avLst/>
          </a:prstGeom>
          <a:noFill/>
          <a:ln w="9525">
            <a:noFill/>
            <a:miter lim="800000"/>
            <a:headEnd/>
            <a:tailEnd/>
          </a:ln>
        </p:spPr>
        <p:txBody>
          <a:bodyPr>
            <a:spAutoFit/>
          </a:bodyPr>
          <a:lstStyle/>
          <a:p>
            <a:pPr algn="ctr">
              <a:spcBef>
                <a:spcPts val="600"/>
              </a:spcBef>
              <a:defRPr/>
            </a:pPr>
            <a:r>
              <a:rPr lang="en-AU" sz="2800" dirty="0">
                <a:effectLst>
                  <a:outerShdw blurRad="38100" dist="38100" dir="2700000" algn="tl">
                    <a:srgbClr val="000000">
                      <a:alpha val="43137"/>
                    </a:srgbClr>
                  </a:outerShdw>
                </a:effectLst>
                <a:latin typeface="+mn-lt"/>
              </a:rPr>
              <a:t>NSW Mines Rescue Training </a:t>
            </a:r>
            <a:r>
              <a:rPr lang="en-AU" sz="2800" dirty="0" smtClean="0">
                <a:effectLst>
                  <a:outerShdw blurRad="38100" dist="38100" dir="2700000" algn="tl">
                    <a:srgbClr val="000000">
                      <a:alpha val="43137"/>
                    </a:srgbClr>
                  </a:outerShdw>
                </a:effectLst>
                <a:latin typeface="+mn-lt"/>
              </a:rPr>
              <a:t>Philosophy</a:t>
            </a:r>
            <a:endParaRPr lang="en-AU" sz="2800" dirty="0">
              <a:effectLst>
                <a:outerShdw blurRad="38100" dist="38100" dir="2700000" algn="tl">
                  <a:srgbClr val="000000">
                    <a:alpha val="43137"/>
                  </a:srgbClr>
                </a:outerShdw>
              </a:effectLst>
              <a:latin typeface="+mn-lt"/>
            </a:endParaRPr>
          </a:p>
        </p:txBody>
      </p:sp>
      <p:sp>
        <p:nvSpPr>
          <p:cNvPr id="27" name="Rectangle 26"/>
          <p:cNvSpPr/>
          <p:nvPr/>
        </p:nvSpPr>
        <p:spPr>
          <a:xfrm>
            <a:off x="4500563" y="1785938"/>
            <a:ext cx="2571750"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29" name="Rectangle 28"/>
          <p:cNvSpPr/>
          <p:nvPr/>
        </p:nvSpPr>
        <p:spPr>
          <a:xfrm>
            <a:off x="2728913" y="1962150"/>
            <a:ext cx="2571750"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pic>
        <p:nvPicPr>
          <p:cNvPr id="15371" name="Picture 32"/>
          <p:cNvPicPr>
            <a:picLocks noChangeAspect="1" noChangeArrowheads="1"/>
          </p:cNvPicPr>
          <p:nvPr/>
        </p:nvPicPr>
        <p:blipFill>
          <a:blip r:embed="rId3" cstate="print"/>
          <a:srcRect l="3281" t="4084" r="3750"/>
          <a:stretch>
            <a:fillRect/>
          </a:stretch>
        </p:blipFill>
        <p:spPr bwMode="auto">
          <a:xfrm>
            <a:off x="1475656" y="1196752"/>
            <a:ext cx="5760071" cy="4582286"/>
          </a:xfrm>
          <a:prstGeom prst="rect">
            <a:avLst/>
          </a:prstGeom>
          <a:noFill/>
          <a:ln w="9525">
            <a:noFill/>
            <a:miter lim="800000"/>
            <a:headEnd/>
            <a:tailEnd/>
          </a:ln>
        </p:spPr>
      </p:pic>
      <p:sp>
        <p:nvSpPr>
          <p:cNvPr id="15" name="Rectangle 14"/>
          <p:cNvSpPr/>
          <p:nvPr/>
        </p:nvSpPr>
        <p:spPr>
          <a:xfrm>
            <a:off x="2555776" y="5589240"/>
            <a:ext cx="3574440" cy="523220"/>
          </a:xfrm>
          <a:prstGeom prst="rect">
            <a:avLst/>
          </a:prstGeom>
        </p:spPr>
        <p:txBody>
          <a:bodyPr wrap="none">
            <a:spAutoFit/>
          </a:bodyPr>
          <a:lstStyle/>
          <a:p>
            <a:pPr algn="ctr">
              <a:spcBef>
                <a:spcPts val="600"/>
              </a:spcBef>
              <a:defRPr/>
            </a:pPr>
            <a:r>
              <a:rPr lang="en-AU" sz="2800" dirty="0" smtClean="0">
                <a:solidFill>
                  <a:schemeClr val="accent1">
                    <a:lumMod val="75000"/>
                  </a:schemeClr>
                </a:solidFill>
                <a:effectLst>
                  <a:outerShdw blurRad="38100" dist="38100" dir="2700000" algn="tl">
                    <a:srgbClr val="000000">
                      <a:alpha val="43137"/>
                    </a:srgbClr>
                  </a:outerShdw>
                </a:effectLst>
                <a:latin typeface="+mn-lt"/>
              </a:rPr>
              <a:t>- The Training Triangle -</a:t>
            </a:r>
            <a:endParaRPr lang="en-AU" sz="2800" dirty="0">
              <a:solidFill>
                <a:schemeClr val="accent1">
                  <a:lumMod val="75000"/>
                </a:schemeClr>
              </a:solidFill>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5"/>
          <p:cNvSpPr txBox="1">
            <a:spLocks noChangeArrowheads="1"/>
          </p:cNvSpPr>
          <p:nvPr/>
        </p:nvSpPr>
        <p:spPr bwMode="auto">
          <a:xfrm>
            <a:off x="-571536" y="500042"/>
            <a:ext cx="7993062" cy="5319712"/>
          </a:xfrm>
          <a:prstGeom prst="rect">
            <a:avLst/>
          </a:prstGeom>
          <a:noFill/>
          <a:ln w="9525">
            <a:noFill/>
            <a:miter lim="800000"/>
            <a:headEnd/>
            <a:tailEnd/>
          </a:ln>
        </p:spPr>
        <p:txBody>
          <a:bodyPr>
            <a:spAutoFit/>
          </a:bodyPr>
          <a:lstStyle/>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p:txBody>
      </p:sp>
      <p:sp>
        <p:nvSpPr>
          <p:cNvPr id="5129" name="Text Box 21"/>
          <p:cNvSpPr txBox="1">
            <a:spLocks noChangeArrowheads="1"/>
          </p:cNvSpPr>
          <p:nvPr/>
        </p:nvSpPr>
        <p:spPr bwMode="auto">
          <a:xfrm>
            <a:off x="0" y="188640"/>
            <a:ext cx="9144000" cy="1031051"/>
          </a:xfrm>
          <a:prstGeom prst="rect">
            <a:avLst/>
          </a:prstGeom>
          <a:noFill/>
          <a:ln w="9525">
            <a:noFill/>
            <a:miter lim="800000"/>
            <a:headEnd/>
            <a:tailEnd/>
          </a:ln>
        </p:spPr>
        <p:txBody>
          <a:bodyPr>
            <a:spAutoFit/>
          </a:bodyPr>
          <a:lstStyle/>
          <a:p>
            <a:pPr algn="ctr">
              <a:spcBef>
                <a:spcPts val="600"/>
              </a:spcBef>
              <a:defRPr/>
            </a:pPr>
            <a:r>
              <a:rPr lang="en-AU" sz="2800" dirty="0" smtClean="0">
                <a:effectLst>
                  <a:outerShdw blurRad="38100" dist="38100" dir="2700000" algn="tl">
                    <a:srgbClr val="000000">
                      <a:alpha val="43137"/>
                    </a:srgbClr>
                  </a:outerShdw>
                </a:effectLst>
                <a:latin typeface="+mn-lt"/>
              </a:rPr>
              <a:t>NSW Mines Rescue Service</a:t>
            </a:r>
            <a:endParaRPr lang="en-AU" sz="2800" dirty="0">
              <a:effectLst>
                <a:outerShdw blurRad="38100" dist="38100" dir="2700000" algn="tl">
                  <a:srgbClr val="000000">
                    <a:alpha val="43137"/>
                  </a:srgbClr>
                </a:outerShdw>
              </a:effectLst>
              <a:latin typeface="+mn-lt"/>
            </a:endParaRPr>
          </a:p>
          <a:p>
            <a:pPr algn="ctr">
              <a:spcBef>
                <a:spcPts val="600"/>
              </a:spcBef>
              <a:defRPr/>
            </a:pPr>
            <a:r>
              <a:rPr lang="en-AU" sz="2800" dirty="0" smtClean="0">
                <a:solidFill>
                  <a:schemeClr val="accent6">
                    <a:lumMod val="75000"/>
                  </a:schemeClr>
                </a:solidFill>
                <a:effectLst>
                  <a:outerShdw blurRad="38100" dist="38100" dir="2700000" algn="tl">
                    <a:srgbClr val="000000">
                      <a:alpha val="43137"/>
                    </a:srgbClr>
                  </a:outerShdw>
                </a:effectLst>
                <a:latin typeface="+mn-lt"/>
              </a:rPr>
              <a:t> </a:t>
            </a:r>
            <a:r>
              <a:rPr lang="en-AU" sz="2400" dirty="0" smtClean="0">
                <a:solidFill>
                  <a:srgbClr val="0070C0"/>
                </a:solidFill>
                <a:latin typeface="+mn-lt"/>
              </a:rPr>
              <a:t>Our Training Philosophy</a:t>
            </a:r>
            <a:endParaRPr lang="en-AU" sz="2400" dirty="0">
              <a:solidFill>
                <a:srgbClr val="0070C0"/>
              </a:solidFill>
              <a:latin typeface="+mn-lt"/>
            </a:endParaRPr>
          </a:p>
        </p:txBody>
      </p:sp>
      <p:grpSp>
        <p:nvGrpSpPr>
          <p:cNvPr id="10" name="Group 9"/>
          <p:cNvGrpSpPr/>
          <p:nvPr/>
        </p:nvGrpSpPr>
        <p:grpSpPr>
          <a:xfrm>
            <a:off x="1979712" y="1556792"/>
            <a:ext cx="6943321" cy="1126730"/>
            <a:chOff x="1600950" y="0"/>
            <a:chExt cx="7375369" cy="1126730"/>
          </a:xfrm>
        </p:grpSpPr>
        <p:sp>
          <p:nvSpPr>
            <p:cNvPr id="11" name="Pentagon 10"/>
            <p:cNvSpPr/>
            <p:nvPr/>
          </p:nvSpPr>
          <p:spPr>
            <a:xfrm rot="10800000">
              <a:off x="1600950" y="0"/>
              <a:ext cx="7375369" cy="1126730"/>
            </a:xfrm>
            <a:prstGeom prst="homePlate">
              <a:avLst/>
            </a:prstGeom>
            <a:solidFill>
              <a:schemeClr val="tx1">
                <a:lumMod val="75000"/>
                <a:lumOff val="2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2" name="Pentagon 4"/>
            <p:cNvSpPr/>
            <p:nvPr/>
          </p:nvSpPr>
          <p:spPr>
            <a:xfrm rot="21600000">
              <a:off x="1882636" y="0"/>
              <a:ext cx="7093683" cy="11267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22120" tIns="91440" rIns="170688" bIns="91440" numCol="1" spcCol="1270" anchor="ctr" anchorCtr="0">
              <a:noAutofit/>
            </a:bodyPr>
            <a:lstStyle/>
            <a:p>
              <a:pPr lvl="0" algn="l" defTabSz="1066800">
                <a:lnSpc>
                  <a:spcPct val="100000"/>
                </a:lnSpc>
                <a:spcBef>
                  <a:spcPct val="0"/>
                </a:spcBef>
                <a:spcAft>
                  <a:spcPts val="0"/>
                </a:spcAft>
              </a:pPr>
              <a:r>
                <a:rPr lang="en-US" sz="2400" b="1" i="1" kern="1200" dirty="0" smtClean="0">
                  <a:solidFill>
                    <a:schemeClr val="accent6"/>
                  </a:solidFill>
                  <a:effectLst>
                    <a:outerShdw blurRad="38100" dist="38100" dir="2700000" algn="tl">
                      <a:srgbClr val="000000">
                        <a:alpha val="43137"/>
                      </a:srgbClr>
                    </a:outerShdw>
                  </a:effectLst>
                  <a:latin typeface="Lucida Handwriting" pitchFamily="66" charset="0"/>
                </a:rPr>
                <a:t>Tell me ...</a:t>
              </a:r>
              <a:endParaRPr lang="en-US" sz="2800" b="1" i="1" kern="1200" dirty="0" smtClean="0">
                <a:solidFill>
                  <a:schemeClr val="accent6"/>
                </a:solidFill>
                <a:effectLst>
                  <a:outerShdw blurRad="38100" dist="38100" dir="2700000" algn="tl">
                    <a:srgbClr val="000000">
                      <a:alpha val="43137"/>
                    </a:srgbClr>
                  </a:outerShdw>
                </a:effectLst>
                <a:latin typeface="Lucida Handwriting" pitchFamily="66" charset="0"/>
              </a:endParaRPr>
            </a:p>
            <a:p>
              <a:pPr lvl="0" algn="r" defTabSz="1066800">
                <a:lnSpc>
                  <a:spcPct val="100000"/>
                </a:lnSpc>
                <a:spcBef>
                  <a:spcPct val="0"/>
                </a:spcBef>
                <a:spcAft>
                  <a:spcPts val="0"/>
                </a:spcAft>
              </a:pPr>
              <a:r>
                <a:rPr lang="en-US" sz="2400" b="0" i="1" kern="1200" dirty="0" smtClean="0">
                  <a:solidFill>
                    <a:schemeClr val="bg1"/>
                  </a:solidFill>
                  <a:effectLst/>
                  <a:latin typeface="Lucida Handwriting" pitchFamily="66" charset="0"/>
                </a:rPr>
                <a:t>and  I may forget,</a:t>
              </a:r>
              <a:endParaRPr lang="en-AU" sz="2400" b="0" kern="1200" dirty="0">
                <a:solidFill>
                  <a:schemeClr val="bg1"/>
                </a:solidFill>
                <a:effectLst/>
              </a:endParaRPr>
            </a:p>
          </p:txBody>
        </p:sp>
      </p:grpSp>
      <p:grpSp>
        <p:nvGrpSpPr>
          <p:cNvPr id="13" name="Group 12"/>
          <p:cNvGrpSpPr/>
          <p:nvPr/>
        </p:nvGrpSpPr>
        <p:grpSpPr>
          <a:xfrm>
            <a:off x="2051720" y="3068960"/>
            <a:ext cx="6871313" cy="1126730"/>
            <a:chOff x="1600950" y="2172938"/>
            <a:chExt cx="7375369" cy="1126730"/>
          </a:xfrm>
        </p:grpSpPr>
        <p:sp>
          <p:nvSpPr>
            <p:cNvPr id="15" name="Pentagon 14"/>
            <p:cNvSpPr/>
            <p:nvPr/>
          </p:nvSpPr>
          <p:spPr>
            <a:xfrm rot="10800000">
              <a:off x="1600950" y="2172938"/>
              <a:ext cx="7375369" cy="1126730"/>
            </a:xfrm>
            <a:prstGeom prst="homePlate">
              <a:avLst/>
            </a:prstGeom>
            <a:solidFill>
              <a:schemeClr val="tx1">
                <a:lumMod val="75000"/>
                <a:lumOff val="2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7" name="Pentagon 4"/>
            <p:cNvSpPr/>
            <p:nvPr/>
          </p:nvSpPr>
          <p:spPr>
            <a:xfrm rot="21600000">
              <a:off x="1882636" y="2172938"/>
              <a:ext cx="7093683" cy="11267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22120" tIns="91440" rIns="170688" bIns="91440" numCol="1" spcCol="1270" anchor="ctr" anchorCtr="0">
              <a:noAutofit/>
            </a:bodyPr>
            <a:lstStyle/>
            <a:p>
              <a:pPr lvl="0" algn="l" defTabSz="1066800">
                <a:lnSpc>
                  <a:spcPct val="100000"/>
                </a:lnSpc>
                <a:spcBef>
                  <a:spcPct val="0"/>
                </a:spcBef>
                <a:spcAft>
                  <a:spcPts val="0"/>
                </a:spcAft>
              </a:pPr>
              <a:r>
                <a:rPr lang="en-US" sz="2400" b="1" i="1" kern="1200" dirty="0" smtClean="0">
                  <a:solidFill>
                    <a:srgbClr val="FF7111"/>
                  </a:solidFill>
                  <a:effectLst>
                    <a:outerShdw blurRad="38100" dist="38100" dir="2700000" algn="tl">
                      <a:srgbClr val="000000">
                        <a:alpha val="43137"/>
                      </a:srgbClr>
                    </a:outerShdw>
                  </a:effectLst>
                  <a:latin typeface="Lucida Handwriting" pitchFamily="66" charset="0"/>
                </a:rPr>
                <a:t>Show me ...</a:t>
              </a:r>
            </a:p>
            <a:p>
              <a:pPr lvl="0" algn="r" defTabSz="1066800">
                <a:lnSpc>
                  <a:spcPct val="100000"/>
                </a:lnSpc>
                <a:spcBef>
                  <a:spcPct val="0"/>
                </a:spcBef>
                <a:spcAft>
                  <a:spcPts val="0"/>
                </a:spcAft>
              </a:pPr>
              <a:r>
                <a:rPr lang="en-US" sz="2400" b="0" i="1" kern="1200" dirty="0" smtClean="0">
                  <a:solidFill>
                    <a:schemeClr val="bg1"/>
                  </a:solidFill>
                  <a:effectLst/>
                  <a:latin typeface="Lucida Handwriting" pitchFamily="66" charset="0"/>
                </a:rPr>
                <a:t>and  I may remember,</a:t>
              </a:r>
              <a:endParaRPr lang="en-AU" sz="2400" b="0" kern="1200" dirty="0">
                <a:solidFill>
                  <a:schemeClr val="bg1"/>
                </a:solidFill>
                <a:effectLst/>
              </a:endParaRPr>
            </a:p>
          </p:txBody>
        </p:sp>
      </p:grpSp>
      <p:grpSp>
        <p:nvGrpSpPr>
          <p:cNvPr id="18" name="Group 17"/>
          <p:cNvGrpSpPr/>
          <p:nvPr/>
        </p:nvGrpSpPr>
        <p:grpSpPr>
          <a:xfrm>
            <a:off x="2051720" y="4581128"/>
            <a:ext cx="6871313" cy="1126730"/>
            <a:chOff x="1600950" y="4069816"/>
            <a:chExt cx="7375369" cy="1126730"/>
          </a:xfrm>
        </p:grpSpPr>
        <p:sp>
          <p:nvSpPr>
            <p:cNvPr id="19" name="Pentagon 18"/>
            <p:cNvSpPr/>
            <p:nvPr/>
          </p:nvSpPr>
          <p:spPr>
            <a:xfrm rot="10800000">
              <a:off x="1600950" y="4069816"/>
              <a:ext cx="7375369" cy="1126730"/>
            </a:xfrm>
            <a:prstGeom prst="homePlate">
              <a:avLst/>
            </a:prstGeom>
            <a:solidFill>
              <a:schemeClr val="tx1">
                <a:lumMod val="75000"/>
                <a:lumOff val="2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0" name="Pentagon 4"/>
            <p:cNvSpPr/>
            <p:nvPr/>
          </p:nvSpPr>
          <p:spPr>
            <a:xfrm rot="21600000">
              <a:off x="1882636" y="4069816"/>
              <a:ext cx="7093683" cy="112673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22120" tIns="91440" rIns="170688" bIns="91440" numCol="1" spcCol="1270" anchor="ctr" anchorCtr="0">
              <a:noAutofit/>
            </a:bodyPr>
            <a:lstStyle/>
            <a:p>
              <a:pPr lvl="0" algn="l" defTabSz="1066800">
                <a:lnSpc>
                  <a:spcPct val="100000"/>
                </a:lnSpc>
                <a:spcBef>
                  <a:spcPct val="0"/>
                </a:spcBef>
                <a:spcAft>
                  <a:spcPts val="0"/>
                </a:spcAft>
              </a:pPr>
              <a:r>
                <a:rPr lang="en-US" sz="2400" b="1" i="1" kern="1200" dirty="0" smtClean="0">
                  <a:solidFill>
                    <a:srgbClr val="E25B00"/>
                  </a:solidFill>
                  <a:effectLst>
                    <a:outerShdw blurRad="38100" dist="38100" dir="2700000" algn="tl">
                      <a:srgbClr val="000000">
                        <a:alpha val="43137"/>
                      </a:srgbClr>
                    </a:outerShdw>
                  </a:effectLst>
                  <a:latin typeface="Lucida Handwriting" pitchFamily="66" charset="0"/>
                </a:rPr>
                <a:t>Involve me …</a:t>
              </a:r>
            </a:p>
            <a:p>
              <a:pPr lvl="0" algn="r" defTabSz="1066800">
                <a:lnSpc>
                  <a:spcPct val="100000"/>
                </a:lnSpc>
                <a:spcBef>
                  <a:spcPct val="0"/>
                </a:spcBef>
                <a:spcAft>
                  <a:spcPts val="0"/>
                </a:spcAft>
              </a:pPr>
              <a:r>
                <a:rPr lang="en-US" sz="2400" b="0" i="1" kern="1200" dirty="0" smtClean="0">
                  <a:solidFill>
                    <a:schemeClr val="bg1"/>
                  </a:solidFill>
                  <a:effectLst/>
                  <a:latin typeface="Lucida Handwriting" pitchFamily="66" charset="0"/>
                </a:rPr>
                <a:t>and  I will  understand”</a:t>
              </a:r>
              <a:endParaRPr lang="en-AU" sz="2400" b="0" kern="1200" dirty="0">
                <a:solidFill>
                  <a:schemeClr val="bg1"/>
                </a:solidFill>
                <a:effectLst/>
              </a:endParaRPr>
            </a:p>
          </p:txBody>
        </p:sp>
      </p:grpSp>
      <p:sp>
        <p:nvSpPr>
          <p:cNvPr id="21" name="Flowchart: Manual Operation 20"/>
          <p:cNvSpPr/>
          <p:nvPr/>
        </p:nvSpPr>
        <p:spPr>
          <a:xfrm>
            <a:off x="179512" y="1052736"/>
            <a:ext cx="2063749" cy="1678824"/>
          </a:xfrm>
          <a:prstGeom prst="flowChartManualOperation">
            <a:avLst/>
          </a:prstGeom>
          <a:blipFill rotWithShape="0">
            <a:blip r:embed="rId3" cstate="print"/>
            <a:stretch>
              <a:fillRect/>
            </a:stretch>
          </a:blipFill>
          <a:ln>
            <a:noFill/>
          </a:ln>
          <a:effectLst/>
        </p:spPr>
        <p:style>
          <a:lnRef idx="2">
            <a:scrgbClr r="0" g="0" b="0"/>
          </a:lnRef>
          <a:fillRef idx="1">
            <a:scrgbClr r="0" g="0" b="0"/>
          </a:fillRef>
          <a:effectRef idx="0">
            <a:scrgbClr r="0" g="0" b="0"/>
          </a:effectRef>
          <a:fontRef idx="minor">
            <a:schemeClr val="lt1">
              <a:hueOff val="0"/>
              <a:satOff val="0"/>
              <a:lumOff val="0"/>
              <a:alphaOff val="0"/>
            </a:schemeClr>
          </a:fontRef>
        </p:style>
      </p:sp>
      <p:sp>
        <p:nvSpPr>
          <p:cNvPr id="22" name="Flowchart: Manual Operation 21"/>
          <p:cNvSpPr/>
          <p:nvPr/>
        </p:nvSpPr>
        <p:spPr>
          <a:xfrm>
            <a:off x="251520" y="2708920"/>
            <a:ext cx="2063749" cy="1678824"/>
          </a:xfrm>
          <a:prstGeom prst="flowChartManualOperation">
            <a:avLst/>
          </a:prstGeom>
          <a:blipFill rotWithShape="0">
            <a:blip r:embed="rId4" cstate="print"/>
            <a:stretch>
              <a:fillRect/>
            </a:stretch>
          </a:blipFill>
          <a:ln>
            <a:noFill/>
          </a:ln>
          <a:effectLst/>
        </p:spPr>
        <p:style>
          <a:lnRef idx="2">
            <a:scrgbClr r="0" g="0" b="0"/>
          </a:lnRef>
          <a:fillRef idx="1">
            <a:scrgbClr r="0" g="0" b="0"/>
          </a:fillRef>
          <a:effectRef idx="0">
            <a:scrgbClr r="0" g="0" b="0"/>
          </a:effectRef>
          <a:fontRef idx="minor">
            <a:schemeClr val="lt1">
              <a:hueOff val="0"/>
              <a:satOff val="0"/>
              <a:lumOff val="0"/>
              <a:alphaOff val="0"/>
            </a:schemeClr>
          </a:fontRef>
        </p:style>
      </p:sp>
      <p:sp>
        <p:nvSpPr>
          <p:cNvPr id="23" name="Flowchart: Manual Operation 22"/>
          <p:cNvSpPr/>
          <p:nvPr/>
        </p:nvSpPr>
        <p:spPr>
          <a:xfrm>
            <a:off x="251520" y="4437112"/>
            <a:ext cx="2063749" cy="1678824"/>
          </a:xfrm>
          <a:prstGeom prst="flowChartManualOperation">
            <a:avLst/>
          </a:prstGeom>
          <a:blipFill rotWithShape="0">
            <a:blip r:embed="rId5" cstate="print"/>
            <a:stretch>
              <a:fillRect/>
            </a:stretch>
          </a:blipFill>
          <a:ln>
            <a:noFill/>
          </a:ln>
          <a:effectLst/>
        </p:spPr>
        <p:style>
          <a:lnRef idx="2">
            <a:scrgbClr r="0" g="0" b="0"/>
          </a:lnRef>
          <a:fillRef idx="1">
            <a:scrgbClr r="0" g="0" b="0"/>
          </a:fillRef>
          <a:effectRef idx="0">
            <a:scrgbClr r="0" g="0" b="0"/>
          </a:effectRef>
          <a:fontRef idx="minor">
            <a:schemeClr val="lt1">
              <a:hueOff val="0"/>
              <a:satOff val="0"/>
              <a:lumOff val="0"/>
              <a:alphaOff val="0"/>
            </a:schemeClr>
          </a:fontRef>
        </p:style>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5"/>
          <p:cNvSpPr txBox="1">
            <a:spLocks noChangeArrowheads="1"/>
          </p:cNvSpPr>
          <p:nvPr/>
        </p:nvSpPr>
        <p:spPr bwMode="auto">
          <a:xfrm>
            <a:off x="611188" y="404813"/>
            <a:ext cx="7993062" cy="5319712"/>
          </a:xfrm>
          <a:prstGeom prst="rect">
            <a:avLst/>
          </a:prstGeom>
          <a:noFill/>
          <a:ln w="9525">
            <a:noFill/>
            <a:miter lim="800000"/>
            <a:headEnd/>
            <a:tailEnd/>
          </a:ln>
        </p:spPr>
        <p:txBody>
          <a:bodyPr>
            <a:spAutoFit/>
          </a:bodyPr>
          <a:lstStyle/>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p:txBody>
      </p:sp>
      <p:sp>
        <p:nvSpPr>
          <p:cNvPr id="1028" name="Text Box 6"/>
          <p:cNvSpPr txBox="1">
            <a:spLocks noChangeArrowheads="1"/>
          </p:cNvSpPr>
          <p:nvPr/>
        </p:nvSpPr>
        <p:spPr bwMode="auto">
          <a:xfrm>
            <a:off x="714375" y="428625"/>
            <a:ext cx="7848600" cy="5319713"/>
          </a:xfrm>
          <a:prstGeom prst="rect">
            <a:avLst/>
          </a:prstGeom>
          <a:noFill/>
          <a:ln w="9525">
            <a:noFill/>
            <a:miter lim="800000"/>
            <a:headEnd/>
            <a:tailEnd/>
          </a:ln>
        </p:spPr>
        <p:txBody>
          <a:bodyPr>
            <a:spAutoFit/>
          </a:bodyPr>
          <a:lstStyle/>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p:txBody>
      </p:sp>
      <p:sp>
        <p:nvSpPr>
          <p:cNvPr id="27" name="Rectangle 26"/>
          <p:cNvSpPr/>
          <p:nvPr/>
        </p:nvSpPr>
        <p:spPr>
          <a:xfrm>
            <a:off x="3429000" y="1000125"/>
            <a:ext cx="2571750" cy="285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5129" name="Text Box 21"/>
          <p:cNvSpPr txBox="1">
            <a:spLocks noChangeArrowheads="1"/>
          </p:cNvSpPr>
          <p:nvPr/>
        </p:nvSpPr>
        <p:spPr bwMode="auto">
          <a:xfrm>
            <a:off x="0" y="404664"/>
            <a:ext cx="9144000" cy="523220"/>
          </a:xfrm>
          <a:prstGeom prst="rect">
            <a:avLst/>
          </a:prstGeom>
          <a:solidFill>
            <a:schemeClr val="bg1"/>
          </a:solidFill>
          <a:ln w="9525">
            <a:noFill/>
            <a:miter lim="800000"/>
            <a:headEnd/>
            <a:tailEnd/>
          </a:ln>
        </p:spPr>
        <p:txBody>
          <a:bodyPr>
            <a:spAutoFit/>
          </a:bodyPr>
          <a:lstStyle/>
          <a:p>
            <a:pPr algn="ctr">
              <a:spcBef>
                <a:spcPts val="600"/>
              </a:spcBef>
              <a:defRPr/>
            </a:pPr>
            <a:r>
              <a:rPr lang="en-AU" sz="2800" dirty="0" smtClean="0">
                <a:effectLst>
                  <a:outerShdw blurRad="38100" dist="38100" dir="2700000" algn="tl">
                    <a:srgbClr val="000000">
                      <a:alpha val="43137"/>
                    </a:srgbClr>
                  </a:outerShdw>
                </a:effectLst>
                <a:latin typeface="+mn-lt"/>
              </a:rPr>
              <a:t>Training with a Virtual Learning Environment</a:t>
            </a:r>
          </a:p>
        </p:txBody>
      </p:sp>
      <p:graphicFrame>
        <p:nvGraphicFramePr>
          <p:cNvPr id="12" name="Diagram 11"/>
          <p:cNvGraphicFramePr/>
          <p:nvPr/>
        </p:nvGraphicFramePr>
        <p:xfrm>
          <a:off x="827584" y="1844824"/>
          <a:ext cx="5551856" cy="3888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4" name="Diagram 13"/>
          <p:cNvGraphicFramePr/>
          <p:nvPr/>
        </p:nvGraphicFramePr>
        <p:xfrm>
          <a:off x="3635896" y="1628800"/>
          <a:ext cx="4570892" cy="398750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5" name="TextBox 14"/>
          <p:cNvSpPr txBox="1"/>
          <p:nvPr/>
        </p:nvSpPr>
        <p:spPr>
          <a:xfrm>
            <a:off x="1187624" y="6021288"/>
            <a:ext cx="4143404" cy="261610"/>
          </a:xfrm>
          <a:prstGeom prst="rect">
            <a:avLst/>
          </a:prstGeom>
          <a:noFill/>
        </p:spPr>
        <p:txBody>
          <a:bodyPr wrap="square" rtlCol="0">
            <a:spAutoFit/>
          </a:bodyPr>
          <a:lstStyle/>
          <a:p>
            <a:r>
              <a:rPr lang="en-AU" sz="1100" dirty="0" smtClean="0">
                <a:latin typeface="Arial Narrow" pitchFamily="34" charset="0"/>
              </a:rPr>
              <a:t>Source: adapted from National Training Laboratories, USA</a:t>
            </a:r>
            <a:endParaRPr lang="en-AU" sz="1100" dirty="0">
              <a:latin typeface="Arial Narrow" pitchFamily="34" charset="0"/>
            </a:endParaRPr>
          </a:p>
        </p:txBody>
      </p:sp>
      <p:sp>
        <p:nvSpPr>
          <p:cNvPr id="16" name="TextBox 15"/>
          <p:cNvSpPr txBox="1"/>
          <p:nvPr/>
        </p:nvSpPr>
        <p:spPr>
          <a:xfrm>
            <a:off x="4860032" y="2204864"/>
            <a:ext cx="2382896" cy="323165"/>
          </a:xfrm>
          <a:prstGeom prst="rect">
            <a:avLst/>
          </a:prstGeom>
          <a:noFill/>
        </p:spPr>
        <p:txBody>
          <a:bodyPr wrap="square" rtlCol="0">
            <a:spAutoFit/>
          </a:bodyPr>
          <a:lstStyle/>
          <a:p>
            <a:r>
              <a:rPr lang="en-AU" sz="1500" b="1" dirty="0" smtClean="0">
                <a:solidFill>
                  <a:schemeClr val="accent6"/>
                </a:solidFill>
              </a:rPr>
              <a:t>RETENTION RATE OF</a:t>
            </a:r>
            <a:endParaRPr lang="en-AU" sz="1500" b="1" dirty="0">
              <a:solidFill>
                <a:schemeClr val="accent6"/>
              </a:solidFill>
            </a:endParaRPr>
          </a:p>
        </p:txBody>
      </p:sp>
      <p:sp>
        <p:nvSpPr>
          <p:cNvPr id="18" name="Trapezoid 17"/>
          <p:cNvSpPr/>
          <p:nvPr/>
        </p:nvSpPr>
        <p:spPr>
          <a:xfrm>
            <a:off x="899592" y="4653136"/>
            <a:ext cx="5400600" cy="1080120"/>
          </a:xfrm>
          <a:prstGeom prst="trapezoid">
            <a:avLst>
              <a:gd name="adj" fmla="val 72244"/>
            </a:avLst>
          </a:prstGeom>
          <a:noFill/>
          <a:ln w="508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00" dirty="0" smtClean="0">
              <a:latin typeface="Arial Narrow" pitchFamily="34" charset="0"/>
            </a:endParaRPr>
          </a:p>
        </p:txBody>
      </p:sp>
      <p:sp>
        <p:nvSpPr>
          <p:cNvPr id="19" name="Oval 18"/>
          <p:cNvSpPr/>
          <p:nvPr/>
        </p:nvSpPr>
        <p:spPr>
          <a:xfrm rot="5400000">
            <a:off x="7418595" y="4722009"/>
            <a:ext cx="1038701" cy="612923"/>
          </a:xfrm>
          <a:prstGeom prst="ellipse">
            <a:avLst/>
          </a:prstGeom>
          <a:noFill/>
          <a:ln w="508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500" dirty="0" smtClean="0">
              <a:latin typeface="Arial Narrow" pitchFamily="34" charset="0"/>
            </a:endParaRPr>
          </a:p>
        </p:txBody>
      </p:sp>
      <p:sp>
        <p:nvSpPr>
          <p:cNvPr id="20" name="Text Box 21"/>
          <p:cNvSpPr txBox="1">
            <a:spLocks noChangeArrowheads="1"/>
          </p:cNvSpPr>
          <p:nvPr/>
        </p:nvSpPr>
        <p:spPr bwMode="auto">
          <a:xfrm>
            <a:off x="0" y="1052736"/>
            <a:ext cx="9144000" cy="461665"/>
          </a:xfrm>
          <a:prstGeom prst="rect">
            <a:avLst/>
          </a:prstGeom>
          <a:solidFill>
            <a:schemeClr val="bg1">
              <a:alpha val="0"/>
            </a:schemeClr>
          </a:solidFill>
          <a:ln w="9525">
            <a:noFill/>
            <a:miter lim="800000"/>
            <a:headEnd/>
            <a:tailEnd/>
          </a:ln>
        </p:spPr>
        <p:txBody>
          <a:bodyPr>
            <a:spAutoFit/>
          </a:bodyPr>
          <a:lstStyle/>
          <a:p>
            <a:pPr algn="ctr">
              <a:spcBef>
                <a:spcPts val="600"/>
              </a:spcBef>
              <a:defRPr/>
            </a:pPr>
            <a:r>
              <a:rPr lang="en-AU" sz="2400" i="1" dirty="0" smtClean="0">
                <a:solidFill>
                  <a:schemeClr val="accent6">
                    <a:lumMod val="75000"/>
                  </a:schemeClr>
                </a:solidFill>
                <a:latin typeface="+mn-lt"/>
              </a:rPr>
              <a:t>Learning Retention Rates</a:t>
            </a:r>
            <a:endParaRPr lang="en-AU" sz="2400" i="1" dirty="0">
              <a:solidFill>
                <a:schemeClr val="accent6">
                  <a:lumMod val="75000"/>
                </a:schemeClr>
              </a:solidFill>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left)">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body" idx="4294967295"/>
          </p:nvPr>
        </p:nvSpPr>
        <p:spPr>
          <a:xfrm>
            <a:off x="251520" y="332656"/>
            <a:ext cx="4860032" cy="5877272"/>
          </a:xfrm>
          <a:prstGeom prst="rect">
            <a:avLst/>
          </a:prstGeom>
        </p:spPr>
        <p:txBody>
          <a:bodyPr>
            <a:normAutofit/>
          </a:bodyPr>
          <a:lstStyle/>
          <a:p>
            <a:pPr algn="ctr" eaLnBrk="1" hangingPunct="1">
              <a:lnSpc>
                <a:spcPct val="120000"/>
              </a:lnSpc>
              <a:spcBef>
                <a:spcPts val="1800"/>
              </a:spcBef>
              <a:buNone/>
            </a:pPr>
            <a:endParaRPr lang="en-AU" sz="2400" b="1" u="sng" dirty="0" smtClean="0">
              <a:latin typeface="Arial" pitchFamily="34" charset="0"/>
              <a:ea typeface="Arial Unicode MS" pitchFamily="34" charset="-128"/>
              <a:cs typeface="Arial" pitchFamily="34" charset="0"/>
            </a:endParaRPr>
          </a:p>
          <a:p>
            <a:pPr>
              <a:lnSpc>
                <a:spcPct val="120000"/>
              </a:lnSpc>
              <a:spcBef>
                <a:spcPts val="1800"/>
              </a:spcBef>
              <a:buClr>
                <a:srgbClr val="003366"/>
              </a:buClr>
              <a:buSzPct val="130000"/>
              <a:buFont typeface="Wingdings" pitchFamily="2" charset="2"/>
              <a:buChar char="§"/>
            </a:pPr>
            <a:endParaRPr lang="en-AU" sz="2300" dirty="0" smtClean="0">
              <a:latin typeface="Arial" pitchFamily="34" charset="0"/>
              <a:ea typeface="Arial Unicode MS" pitchFamily="34" charset="-128"/>
              <a:cs typeface="Arial" pitchFamily="34" charset="0"/>
            </a:endParaRPr>
          </a:p>
          <a:p>
            <a:pPr>
              <a:lnSpc>
                <a:spcPct val="120000"/>
              </a:lnSpc>
              <a:spcBef>
                <a:spcPts val="1800"/>
              </a:spcBef>
              <a:buClr>
                <a:srgbClr val="003366"/>
              </a:buClr>
              <a:buSzPct val="130000"/>
              <a:buFont typeface="Arial" pitchFamily="34" charset="0"/>
              <a:buChar char="•"/>
            </a:pPr>
            <a:r>
              <a:rPr lang="en-AU" sz="2400" dirty="0" smtClean="0">
                <a:ea typeface="Arial Unicode MS" pitchFamily="34" charset="-128"/>
                <a:cs typeface="Arial" pitchFamily="34" charset="0"/>
              </a:rPr>
              <a:t>Conducted at mines sites in realistic surroundings, station underground simulators, and within our VR theatres</a:t>
            </a:r>
          </a:p>
          <a:p>
            <a:pPr>
              <a:lnSpc>
                <a:spcPct val="120000"/>
              </a:lnSpc>
              <a:spcBef>
                <a:spcPts val="1800"/>
              </a:spcBef>
              <a:buClr>
                <a:srgbClr val="003366"/>
              </a:buClr>
              <a:buSzPct val="130000"/>
              <a:buFont typeface="Arial" pitchFamily="34" charset="0"/>
              <a:buChar char="•"/>
            </a:pPr>
            <a:r>
              <a:rPr lang="en-US" sz="2400" dirty="0" smtClean="0">
                <a:ea typeface="Arial Unicode MS" pitchFamily="34" charset="-128"/>
                <a:cs typeface="Arial" pitchFamily="34" charset="0"/>
              </a:rPr>
              <a:t>Regular competitions are run to  measure our </a:t>
            </a:r>
            <a:r>
              <a:rPr lang="en-US" sz="2400" dirty="0" err="1" smtClean="0">
                <a:ea typeface="Arial Unicode MS" pitchFamily="34" charset="-128"/>
                <a:cs typeface="Arial" pitchFamily="34" charset="0"/>
              </a:rPr>
              <a:t>Brigadesmen’s</a:t>
            </a:r>
            <a:r>
              <a:rPr lang="en-US" sz="2400" dirty="0" smtClean="0">
                <a:ea typeface="Arial Unicode MS" pitchFamily="34" charset="-128"/>
                <a:cs typeface="Arial" pitchFamily="34" charset="0"/>
              </a:rPr>
              <a:t> skill and knowledge levels.</a:t>
            </a:r>
            <a:endParaRPr lang="en-AU" sz="2400" dirty="0" smtClean="0">
              <a:latin typeface="Arial" pitchFamily="34" charset="0"/>
              <a:ea typeface="Arial Unicode MS" pitchFamily="34" charset="-128"/>
              <a:cs typeface="Arial" pitchFamily="34" charset="0"/>
            </a:endParaRPr>
          </a:p>
          <a:p>
            <a:pPr eaLnBrk="1" hangingPunct="1">
              <a:lnSpc>
                <a:spcPct val="120000"/>
              </a:lnSpc>
              <a:spcBef>
                <a:spcPts val="1800"/>
              </a:spcBef>
              <a:buClr>
                <a:srgbClr val="003366"/>
              </a:buClr>
              <a:buSzPct val="130000"/>
              <a:buFont typeface="Wingdings" pitchFamily="2" charset="2"/>
              <a:buChar char="§"/>
            </a:pPr>
            <a:endParaRPr lang="en-AU" sz="2400" dirty="0" smtClean="0">
              <a:latin typeface="Arial" pitchFamily="34" charset="0"/>
              <a:ea typeface="Arial Unicode MS" pitchFamily="34" charset="-128"/>
              <a:cs typeface="Arial" pitchFamily="34" charset="0"/>
            </a:endParaRPr>
          </a:p>
          <a:p>
            <a:pPr eaLnBrk="1" hangingPunct="1">
              <a:lnSpc>
                <a:spcPct val="120000"/>
              </a:lnSpc>
              <a:spcBef>
                <a:spcPts val="1800"/>
              </a:spcBef>
            </a:pPr>
            <a:endParaRPr lang="en-AU" sz="2400" dirty="0" smtClean="0">
              <a:latin typeface="Arial" pitchFamily="34" charset="0"/>
              <a:ea typeface="Arial Unicode MS" pitchFamily="34" charset="-128"/>
              <a:cs typeface="Arial" pitchFamily="34" charset="0"/>
            </a:endParaRPr>
          </a:p>
        </p:txBody>
      </p:sp>
      <p:sp>
        <p:nvSpPr>
          <p:cNvPr id="8" name="Rectangle 7"/>
          <p:cNvSpPr/>
          <p:nvPr/>
        </p:nvSpPr>
        <p:spPr>
          <a:xfrm>
            <a:off x="1869374" y="476672"/>
            <a:ext cx="5408212" cy="584775"/>
          </a:xfrm>
          <a:prstGeom prst="rect">
            <a:avLst/>
          </a:prstGeom>
        </p:spPr>
        <p:txBody>
          <a:bodyPr wrap="none">
            <a:spAutoFit/>
          </a:bodyPr>
          <a:lstStyle/>
          <a:p>
            <a:pPr lvl="0" algn="ctr" fontAlgn="auto">
              <a:spcAft>
                <a:spcPts val="0"/>
              </a:spcAft>
              <a:defRPr/>
            </a:pPr>
            <a:r>
              <a:rPr lang="en-US" sz="3200" dirty="0" smtClean="0">
                <a:solidFill>
                  <a:srgbClr val="0070C0"/>
                </a:solidFill>
                <a:latin typeface="+mn-lt"/>
              </a:rPr>
              <a:t>Mines Rescue Brigades Training</a:t>
            </a:r>
            <a:endParaRPr lang="en-AU" sz="3200" dirty="0">
              <a:solidFill>
                <a:srgbClr val="0070C0"/>
              </a:solidFill>
              <a:latin typeface="+mn-lt"/>
            </a:endParaRPr>
          </a:p>
        </p:txBody>
      </p:sp>
      <p:pic>
        <p:nvPicPr>
          <p:cNvPr id="10" name="Picture 3"/>
          <p:cNvPicPr>
            <a:picLocks noChangeAspect="1" noChangeArrowheads="1"/>
          </p:cNvPicPr>
          <p:nvPr/>
        </p:nvPicPr>
        <p:blipFill>
          <a:blip r:embed="rId2" cstate="print"/>
          <a:srcRect/>
          <a:stretch>
            <a:fillRect/>
          </a:stretch>
        </p:blipFill>
        <p:spPr bwMode="auto">
          <a:xfrm>
            <a:off x="5121854" y="1340768"/>
            <a:ext cx="3654569" cy="446760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467544" y="4509120"/>
            <a:ext cx="6858048" cy="1928826"/>
          </a:xfrm>
          <a:prstGeom prst="rect">
            <a:avLst/>
          </a:prstGeom>
          <a:solidFill>
            <a:schemeClr val="bg1"/>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273050">
              <a:spcBef>
                <a:spcPts val="1200"/>
              </a:spcBef>
              <a:buClr>
                <a:schemeClr val="accent6">
                  <a:lumMod val="75000"/>
                </a:schemeClr>
              </a:buClr>
              <a:buSzPct val="145000"/>
              <a:buFont typeface="Wingdings" pitchFamily="2" charset="2"/>
              <a:buChar char="§"/>
            </a:pPr>
            <a:endParaRPr lang="en-US" sz="600" b="1" dirty="0" smtClean="0">
              <a:solidFill>
                <a:schemeClr val="tx1">
                  <a:lumMod val="85000"/>
                  <a:lumOff val="15000"/>
                </a:schemeClr>
              </a:solidFill>
              <a:latin typeface="Arial" pitchFamily="34" charset="0"/>
              <a:cs typeface="Arial" pitchFamily="34" charset="0"/>
            </a:endParaRPr>
          </a:p>
          <a:p>
            <a:pPr marL="355600" indent="-273050">
              <a:spcBef>
                <a:spcPts val="900"/>
              </a:spcBef>
              <a:buSzPct val="145000"/>
              <a:buFont typeface="Arial" pitchFamily="34" charset="0"/>
              <a:buChar char="•"/>
            </a:pPr>
            <a:r>
              <a:rPr lang="en-US" b="1" dirty="0" smtClean="0">
                <a:solidFill>
                  <a:schemeClr val="tx1">
                    <a:lumMod val="85000"/>
                    <a:lumOff val="15000"/>
                  </a:schemeClr>
                </a:solidFill>
                <a:cs typeface="Arial" pitchFamily="34" charset="0"/>
              </a:rPr>
              <a:t>12 projectors (6 pairs) in a circular array </a:t>
            </a:r>
          </a:p>
          <a:p>
            <a:pPr marL="355600" indent="-273050">
              <a:spcBef>
                <a:spcPts val="900"/>
              </a:spcBef>
              <a:buSzPct val="145000"/>
              <a:buFont typeface="Arial" pitchFamily="34" charset="0"/>
              <a:buChar char="•"/>
            </a:pPr>
            <a:r>
              <a:rPr lang="en-US" b="1" dirty="0" smtClean="0">
                <a:solidFill>
                  <a:schemeClr val="tx1">
                    <a:lumMod val="85000"/>
                    <a:lumOff val="15000"/>
                  </a:schemeClr>
                </a:solidFill>
                <a:cs typeface="Arial" pitchFamily="34" charset="0"/>
              </a:rPr>
              <a:t>Projects a 360</a:t>
            </a:r>
            <a:r>
              <a:rPr lang="en-US" b="1" baseline="30000" dirty="0" smtClean="0">
                <a:solidFill>
                  <a:schemeClr val="tx1">
                    <a:lumMod val="85000"/>
                    <a:lumOff val="15000"/>
                  </a:schemeClr>
                </a:solidFill>
                <a:cs typeface="Arial" pitchFamily="34" charset="0"/>
              </a:rPr>
              <a:t>o</a:t>
            </a:r>
            <a:r>
              <a:rPr lang="en-US" b="1" dirty="0" smtClean="0">
                <a:solidFill>
                  <a:schemeClr val="tx1">
                    <a:lumMod val="85000"/>
                    <a:lumOff val="15000"/>
                  </a:schemeClr>
                </a:solidFill>
                <a:cs typeface="Arial" pitchFamily="34" charset="0"/>
              </a:rPr>
              <a:t> cylindrical image on a 120m</a:t>
            </a:r>
            <a:r>
              <a:rPr lang="en-US" b="1" baseline="30000" dirty="0" smtClean="0">
                <a:solidFill>
                  <a:schemeClr val="tx1">
                    <a:lumMod val="85000"/>
                    <a:lumOff val="15000"/>
                  </a:schemeClr>
                </a:solidFill>
                <a:cs typeface="Arial" pitchFamily="34" charset="0"/>
              </a:rPr>
              <a:t>2</a:t>
            </a:r>
            <a:r>
              <a:rPr lang="en-US" b="1" dirty="0" smtClean="0">
                <a:solidFill>
                  <a:schemeClr val="tx1">
                    <a:lumMod val="85000"/>
                    <a:lumOff val="15000"/>
                  </a:schemeClr>
                </a:solidFill>
                <a:cs typeface="Arial" pitchFamily="34" charset="0"/>
              </a:rPr>
              <a:t> screen</a:t>
            </a:r>
          </a:p>
          <a:p>
            <a:pPr marL="355600" indent="-273050">
              <a:spcBef>
                <a:spcPts val="900"/>
              </a:spcBef>
              <a:buSzPct val="145000"/>
              <a:buFont typeface="Arial" pitchFamily="34" charset="0"/>
              <a:buChar char="•"/>
            </a:pPr>
            <a:r>
              <a:rPr lang="en-US" b="1" dirty="0" smtClean="0">
                <a:solidFill>
                  <a:schemeClr val="tx1">
                    <a:lumMod val="85000"/>
                    <a:lumOff val="15000"/>
                  </a:schemeClr>
                </a:solidFill>
                <a:cs typeface="Arial" pitchFamily="34" charset="0"/>
              </a:rPr>
              <a:t>6 computers generate full 360</a:t>
            </a:r>
            <a:r>
              <a:rPr lang="en-US" b="1" baseline="30000" dirty="0" smtClean="0">
                <a:solidFill>
                  <a:schemeClr val="tx1">
                    <a:lumMod val="85000"/>
                    <a:lumOff val="15000"/>
                  </a:schemeClr>
                </a:solidFill>
                <a:cs typeface="Arial" pitchFamily="34" charset="0"/>
              </a:rPr>
              <a:t>o</a:t>
            </a:r>
            <a:r>
              <a:rPr lang="en-US" b="1" dirty="0" smtClean="0">
                <a:solidFill>
                  <a:schemeClr val="tx1">
                    <a:lumMod val="85000"/>
                    <a:lumOff val="15000"/>
                  </a:schemeClr>
                </a:solidFill>
                <a:cs typeface="Arial" pitchFamily="34" charset="0"/>
              </a:rPr>
              <a:t>  3D image</a:t>
            </a:r>
          </a:p>
          <a:p>
            <a:pPr marL="355600" indent="-273050">
              <a:spcBef>
                <a:spcPts val="900"/>
              </a:spcBef>
              <a:buSzPct val="145000"/>
              <a:buFont typeface="Arial" pitchFamily="34" charset="0"/>
              <a:buChar char="•"/>
            </a:pPr>
            <a:r>
              <a:rPr lang="en-US" b="1" dirty="0" smtClean="0">
                <a:solidFill>
                  <a:schemeClr val="tx1">
                    <a:lumMod val="85000"/>
                    <a:lumOff val="15000"/>
                  </a:schemeClr>
                </a:solidFill>
                <a:cs typeface="Arial" pitchFamily="34" charset="0"/>
              </a:rPr>
              <a:t>1 master computer is used to coordinate image generators</a:t>
            </a:r>
          </a:p>
          <a:p>
            <a:pPr marL="355600" indent="-273050" algn="ctr"/>
            <a:endParaRPr lang="en-AU" sz="1600" b="1" dirty="0" smtClean="0">
              <a:solidFill>
                <a:schemeClr val="tx1">
                  <a:lumMod val="85000"/>
                  <a:lumOff val="15000"/>
                </a:schemeClr>
              </a:solidFill>
              <a:latin typeface="Arial" pitchFamily="34" charset="0"/>
              <a:cs typeface="Arial" pitchFamily="34" charset="0"/>
            </a:endParaRPr>
          </a:p>
        </p:txBody>
      </p:sp>
      <p:sp>
        <p:nvSpPr>
          <p:cNvPr id="10242" name="Text Box 5"/>
          <p:cNvSpPr txBox="1">
            <a:spLocks noChangeArrowheads="1"/>
          </p:cNvSpPr>
          <p:nvPr/>
        </p:nvSpPr>
        <p:spPr bwMode="auto">
          <a:xfrm>
            <a:off x="611560" y="260648"/>
            <a:ext cx="7993062" cy="5319712"/>
          </a:xfrm>
          <a:prstGeom prst="rect">
            <a:avLst/>
          </a:prstGeom>
          <a:noFill/>
          <a:ln w="9525">
            <a:noFill/>
            <a:miter lim="800000"/>
            <a:headEnd/>
            <a:tailEnd/>
          </a:ln>
        </p:spPr>
        <p:txBody>
          <a:bodyPr>
            <a:spAutoFit/>
          </a:bodyPr>
          <a:lstStyle/>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p:txBody>
      </p:sp>
      <p:sp>
        <p:nvSpPr>
          <p:cNvPr id="10243" name="Text Box 6"/>
          <p:cNvSpPr txBox="1">
            <a:spLocks noChangeArrowheads="1"/>
          </p:cNvSpPr>
          <p:nvPr/>
        </p:nvSpPr>
        <p:spPr bwMode="auto">
          <a:xfrm>
            <a:off x="714375" y="428625"/>
            <a:ext cx="7848600" cy="5319713"/>
          </a:xfrm>
          <a:prstGeom prst="rect">
            <a:avLst/>
          </a:prstGeom>
          <a:noFill/>
          <a:ln w="9525">
            <a:noFill/>
            <a:miter lim="800000"/>
            <a:headEnd/>
            <a:tailEnd/>
          </a:ln>
        </p:spPr>
        <p:txBody>
          <a:bodyPr>
            <a:spAutoFit/>
          </a:bodyPr>
          <a:lstStyle/>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p:txBody>
      </p:sp>
      <p:sp>
        <p:nvSpPr>
          <p:cNvPr id="5129" name="Text Box 21"/>
          <p:cNvSpPr txBox="1">
            <a:spLocks noChangeArrowheads="1"/>
          </p:cNvSpPr>
          <p:nvPr/>
        </p:nvSpPr>
        <p:spPr bwMode="auto">
          <a:xfrm>
            <a:off x="0" y="188640"/>
            <a:ext cx="9144000" cy="1030288"/>
          </a:xfrm>
          <a:prstGeom prst="rect">
            <a:avLst/>
          </a:prstGeom>
          <a:noFill/>
          <a:ln w="9525">
            <a:noFill/>
            <a:miter lim="800000"/>
            <a:headEnd/>
            <a:tailEnd/>
          </a:ln>
        </p:spPr>
        <p:txBody>
          <a:bodyPr>
            <a:spAutoFit/>
          </a:bodyPr>
          <a:lstStyle/>
          <a:p>
            <a:pPr algn="ctr">
              <a:spcBef>
                <a:spcPts val="600"/>
              </a:spcBef>
              <a:defRPr/>
            </a:pPr>
            <a:r>
              <a:rPr lang="en-AU" sz="2800" dirty="0">
                <a:effectLst>
                  <a:outerShdw blurRad="38100" dist="38100" dir="2700000" algn="tl">
                    <a:srgbClr val="000000">
                      <a:alpha val="43137"/>
                    </a:srgbClr>
                  </a:outerShdw>
                </a:effectLst>
                <a:latin typeface="+mn-lt"/>
              </a:rPr>
              <a:t>VR </a:t>
            </a:r>
            <a:r>
              <a:rPr lang="en-AU" sz="2800" dirty="0" smtClean="0">
                <a:effectLst>
                  <a:outerShdw blurRad="38100" dist="38100" dir="2700000" algn="tl">
                    <a:srgbClr val="000000">
                      <a:alpha val="43137"/>
                    </a:srgbClr>
                  </a:outerShdw>
                </a:effectLst>
                <a:latin typeface="+mn-lt"/>
              </a:rPr>
              <a:t>Hardware &amp; Facilities</a:t>
            </a:r>
            <a:endParaRPr lang="en-AU" sz="2800" dirty="0">
              <a:effectLst>
                <a:outerShdw blurRad="38100" dist="38100" dir="2700000" algn="tl">
                  <a:srgbClr val="000000">
                    <a:alpha val="43137"/>
                  </a:srgbClr>
                </a:outerShdw>
              </a:effectLst>
              <a:latin typeface="+mn-lt"/>
            </a:endParaRPr>
          </a:p>
          <a:p>
            <a:pPr algn="ctr">
              <a:spcBef>
                <a:spcPts val="600"/>
              </a:spcBef>
              <a:defRPr/>
            </a:pPr>
            <a:r>
              <a:rPr lang="en-AU" sz="2800" dirty="0">
                <a:solidFill>
                  <a:schemeClr val="accent1">
                    <a:lumMod val="75000"/>
                  </a:schemeClr>
                </a:solidFill>
                <a:effectLst>
                  <a:outerShdw blurRad="38100" dist="38100" dir="2700000" algn="tl">
                    <a:srgbClr val="000000">
                      <a:alpha val="43137"/>
                    </a:srgbClr>
                  </a:outerShdw>
                </a:effectLst>
                <a:latin typeface="+mn-lt"/>
              </a:rPr>
              <a:t>- </a:t>
            </a:r>
            <a:r>
              <a:rPr lang="en-AU" sz="2800" dirty="0" smtClean="0">
                <a:solidFill>
                  <a:schemeClr val="accent1">
                    <a:lumMod val="75000"/>
                  </a:schemeClr>
                </a:solidFill>
                <a:effectLst>
                  <a:outerShdw blurRad="38100" dist="38100" dir="2700000" algn="tl">
                    <a:srgbClr val="000000">
                      <a:alpha val="43137"/>
                    </a:srgbClr>
                  </a:outerShdw>
                </a:effectLst>
                <a:latin typeface="+mn-lt"/>
              </a:rPr>
              <a:t>360</a:t>
            </a:r>
            <a:r>
              <a:rPr lang="en-AU" sz="2800" dirty="0" smtClean="0">
                <a:solidFill>
                  <a:schemeClr val="accent1">
                    <a:lumMod val="75000"/>
                  </a:schemeClr>
                </a:solidFill>
                <a:effectLst>
                  <a:outerShdw blurRad="38100" dist="38100" dir="2700000" algn="tl">
                    <a:srgbClr val="000000">
                      <a:alpha val="43137"/>
                    </a:srgbClr>
                  </a:outerShdw>
                </a:effectLst>
                <a:latin typeface="+mn-lt"/>
                <a:cs typeface="Arial"/>
              </a:rPr>
              <a:t>° Theatre</a:t>
            </a:r>
            <a:r>
              <a:rPr lang="en-AU" sz="2800" dirty="0" smtClean="0">
                <a:solidFill>
                  <a:schemeClr val="accent1">
                    <a:lumMod val="75000"/>
                  </a:schemeClr>
                </a:solidFill>
                <a:effectLst>
                  <a:outerShdw blurRad="38100" dist="38100" dir="2700000" algn="tl">
                    <a:srgbClr val="000000">
                      <a:alpha val="43137"/>
                    </a:srgbClr>
                  </a:outerShdw>
                </a:effectLst>
                <a:latin typeface="+mn-lt"/>
              </a:rPr>
              <a:t> </a:t>
            </a:r>
            <a:r>
              <a:rPr lang="en-AU" sz="2800" dirty="0">
                <a:solidFill>
                  <a:schemeClr val="accent1">
                    <a:lumMod val="75000"/>
                  </a:schemeClr>
                </a:solidFill>
                <a:effectLst>
                  <a:outerShdw blurRad="38100" dist="38100" dir="2700000" algn="tl">
                    <a:srgbClr val="000000">
                      <a:alpha val="43137"/>
                    </a:srgbClr>
                  </a:outerShdw>
                </a:effectLst>
                <a:latin typeface="+mn-lt"/>
              </a:rPr>
              <a:t>-</a:t>
            </a:r>
          </a:p>
        </p:txBody>
      </p:sp>
      <p:pic>
        <p:nvPicPr>
          <p:cNvPr id="10249" name="Picture 13" descr="007.JPG"/>
          <p:cNvPicPr>
            <a:picLocks noChangeAspect="1"/>
          </p:cNvPicPr>
          <p:nvPr/>
        </p:nvPicPr>
        <p:blipFill>
          <a:blip r:embed="rId3" cstate="print"/>
          <a:srcRect/>
          <a:stretch>
            <a:fillRect/>
          </a:stretch>
        </p:blipFill>
        <p:spPr bwMode="auto">
          <a:xfrm rot="21236732">
            <a:off x="508218" y="1465104"/>
            <a:ext cx="3846855" cy="2340132"/>
          </a:xfrm>
          <a:prstGeom prst="rect">
            <a:avLst/>
          </a:prstGeom>
          <a:ln w="38100">
            <a:solidFill>
              <a:schemeClr val="accent1">
                <a:lumMod val="75000"/>
              </a:schemeClr>
            </a:solidFill>
          </a:ln>
          <a:effectLst/>
        </p:spPr>
      </p:pic>
      <p:pic>
        <p:nvPicPr>
          <p:cNvPr id="1028" name="Picture 4"/>
          <p:cNvPicPr>
            <a:picLocks noChangeAspect="1" noChangeArrowheads="1"/>
          </p:cNvPicPr>
          <p:nvPr/>
        </p:nvPicPr>
        <p:blipFill>
          <a:blip r:embed="rId4" cstate="print"/>
          <a:srcRect/>
          <a:stretch>
            <a:fillRect/>
          </a:stretch>
        </p:blipFill>
        <p:spPr bwMode="auto">
          <a:xfrm>
            <a:off x="3995936" y="1340768"/>
            <a:ext cx="4866264" cy="3240360"/>
          </a:xfrm>
          <a:prstGeom prst="rect">
            <a:avLst/>
          </a:prstGeom>
          <a:noFill/>
          <a:ln w="38100">
            <a:solidFill>
              <a:schemeClr val="accent1">
                <a:lumMod val="75000"/>
              </a:schemeClr>
            </a:solid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5"/>
          <p:cNvSpPr txBox="1">
            <a:spLocks noChangeArrowheads="1"/>
          </p:cNvSpPr>
          <p:nvPr/>
        </p:nvSpPr>
        <p:spPr bwMode="auto">
          <a:xfrm>
            <a:off x="611188" y="404813"/>
            <a:ext cx="7993062" cy="5319712"/>
          </a:xfrm>
          <a:prstGeom prst="rect">
            <a:avLst/>
          </a:prstGeom>
          <a:noFill/>
          <a:ln w="9525">
            <a:noFill/>
            <a:miter lim="800000"/>
            <a:headEnd/>
            <a:tailEnd/>
          </a:ln>
        </p:spPr>
        <p:txBody>
          <a:bodyPr>
            <a:spAutoFit/>
          </a:bodyPr>
          <a:lstStyle/>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p:txBody>
      </p:sp>
      <p:sp>
        <p:nvSpPr>
          <p:cNvPr id="10243" name="Text Box 6"/>
          <p:cNvSpPr txBox="1">
            <a:spLocks noChangeArrowheads="1"/>
          </p:cNvSpPr>
          <p:nvPr/>
        </p:nvSpPr>
        <p:spPr bwMode="auto">
          <a:xfrm>
            <a:off x="714375" y="428625"/>
            <a:ext cx="7848600" cy="5319713"/>
          </a:xfrm>
          <a:prstGeom prst="rect">
            <a:avLst/>
          </a:prstGeom>
          <a:noFill/>
          <a:ln w="9525">
            <a:noFill/>
            <a:miter lim="800000"/>
            <a:headEnd/>
            <a:tailEnd/>
          </a:ln>
        </p:spPr>
        <p:txBody>
          <a:bodyPr>
            <a:spAutoFit/>
          </a:bodyPr>
          <a:lstStyle/>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a:p>
            <a:pPr>
              <a:spcBef>
                <a:spcPct val="50000"/>
              </a:spcBef>
            </a:pPr>
            <a:endParaRPr lang="en-AU"/>
          </a:p>
        </p:txBody>
      </p:sp>
      <p:sp>
        <p:nvSpPr>
          <p:cNvPr id="19" name="Text Box 21"/>
          <p:cNvSpPr txBox="1">
            <a:spLocks noChangeArrowheads="1"/>
          </p:cNvSpPr>
          <p:nvPr/>
        </p:nvSpPr>
        <p:spPr bwMode="auto">
          <a:xfrm>
            <a:off x="32" y="41258"/>
            <a:ext cx="9144000" cy="1030288"/>
          </a:xfrm>
          <a:prstGeom prst="rect">
            <a:avLst/>
          </a:prstGeom>
          <a:noFill/>
          <a:ln w="9525">
            <a:noFill/>
            <a:miter lim="800000"/>
            <a:headEnd/>
            <a:tailEnd/>
          </a:ln>
        </p:spPr>
        <p:txBody>
          <a:bodyPr>
            <a:spAutoFit/>
          </a:bodyPr>
          <a:lstStyle/>
          <a:p>
            <a:pPr algn="ctr">
              <a:spcBef>
                <a:spcPts val="600"/>
              </a:spcBef>
              <a:defRPr/>
            </a:pPr>
            <a:r>
              <a:rPr lang="en-AU" sz="2800" dirty="0">
                <a:effectLst>
                  <a:outerShdw blurRad="38100" dist="38100" dir="2700000" algn="tl">
                    <a:srgbClr val="000000">
                      <a:alpha val="43137"/>
                    </a:srgbClr>
                  </a:outerShdw>
                </a:effectLst>
                <a:latin typeface="+mn-lt"/>
              </a:rPr>
              <a:t>VR </a:t>
            </a:r>
            <a:r>
              <a:rPr lang="en-AU" sz="2800" dirty="0" smtClean="0">
                <a:effectLst>
                  <a:outerShdw blurRad="38100" dist="38100" dir="2700000" algn="tl">
                    <a:srgbClr val="000000">
                      <a:alpha val="43137"/>
                    </a:srgbClr>
                  </a:outerShdw>
                </a:effectLst>
                <a:latin typeface="+mn-lt"/>
              </a:rPr>
              <a:t>Hardware &amp; </a:t>
            </a:r>
            <a:r>
              <a:rPr lang="en-AU" sz="2800" dirty="0" err="1" smtClean="0">
                <a:effectLst>
                  <a:outerShdw blurRad="38100" dist="38100" dir="2700000" algn="tl">
                    <a:srgbClr val="000000">
                      <a:alpha val="43137"/>
                    </a:srgbClr>
                  </a:outerShdw>
                </a:effectLst>
                <a:latin typeface="+mn-lt"/>
              </a:rPr>
              <a:t>Faciltiies</a:t>
            </a:r>
            <a:endParaRPr lang="en-AU" sz="2800" dirty="0">
              <a:effectLst>
                <a:outerShdw blurRad="38100" dist="38100" dir="2700000" algn="tl">
                  <a:srgbClr val="000000">
                    <a:alpha val="43137"/>
                  </a:srgbClr>
                </a:outerShdw>
              </a:effectLst>
              <a:latin typeface="+mn-lt"/>
            </a:endParaRPr>
          </a:p>
          <a:p>
            <a:pPr algn="ctr">
              <a:spcBef>
                <a:spcPts val="600"/>
              </a:spcBef>
              <a:defRPr/>
            </a:pPr>
            <a:r>
              <a:rPr lang="en-AU" sz="2800" dirty="0">
                <a:solidFill>
                  <a:schemeClr val="accent6">
                    <a:lumMod val="75000"/>
                  </a:schemeClr>
                </a:solidFill>
                <a:effectLst>
                  <a:outerShdw blurRad="38100" dist="38100" dir="2700000" algn="tl">
                    <a:srgbClr val="000000">
                      <a:alpha val="43137"/>
                    </a:srgbClr>
                  </a:outerShdw>
                </a:effectLst>
                <a:latin typeface="+mn-lt"/>
              </a:rPr>
              <a:t>- </a:t>
            </a:r>
            <a:r>
              <a:rPr lang="en-AU" sz="2800" dirty="0" smtClean="0">
                <a:solidFill>
                  <a:schemeClr val="accent6">
                    <a:lumMod val="75000"/>
                  </a:schemeClr>
                </a:solidFill>
                <a:effectLst>
                  <a:outerShdw blurRad="38100" dist="38100" dir="2700000" algn="tl">
                    <a:srgbClr val="000000">
                      <a:alpha val="43137"/>
                    </a:srgbClr>
                  </a:outerShdw>
                </a:effectLst>
                <a:latin typeface="+mn-lt"/>
              </a:rPr>
              <a:t>180</a:t>
            </a:r>
            <a:r>
              <a:rPr lang="en-AU" sz="2800" dirty="0" smtClean="0">
                <a:solidFill>
                  <a:schemeClr val="accent6">
                    <a:lumMod val="75000"/>
                  </a:schemeClr>
                </a:solidFill>
                <a:effectLst>
                  <a:outerShdw blurRad="38100" dist="38100" dir="2700000" algn="tl">
                    <a:srgbClr val="000000">
                      <a:alpha val="43137"/>
                    </a:srgbClr>
                  </a:outerShdw>
                </a:effectLst>
                <a:latin typeface="+mn-lt"/>
                <a:cs typeface="Arial"/>
              </a:rPr>
              <a:t>° Dome </a:t>
            </a:r>
            <a:r>
              <a:rPr lang="en-AU" sz="2800" dirty="0" smtClean="0">
                <a:solidFill>
                  <a:schemeClr val="accent6">
                    <a:lumMod val="75000"/>
                  </a:schemeClr>
                </a:solidFill>
                <a:effectLst>
                  <a:outerShdw blurRad="38100" dist="38100" dir="2700000" algn="tl">
                    <a:srgbClr val="000000">
                      <a:alpha val="43137"/>
                    </a:srgbClr>
                  </a:outerShdw>
                </a:effectLst>
                <a:latin typeface="+mn-lt"/>
              </a:rPr>
              <a:t>-</a:t>
            </a:r>
            <a:endParaRPr lang="en-AU" sz="2800" dirty="0">
              <a:solidFill>
                <a:schemeClr val="accent6">
                  <a:lumMod val="75000"/>
                </a:schemeClr>
              </a:solidFill>
              <a:effectLst>
                <a:outerShdw blurRad="38100" dist="38100" dir="2700000" algn="tl">
                  <a:srgbClr val="000000">
                    <a:alpha val="43137"/>
                  </a:srgbClr>
                </a:outerShdw>
              </a:effectLst>
              <a:latin typeface="+mn-lt"/>
            </a:endParaRPr>
          </a:p>
        </p:txBody>
      </p:sp>
      <p:sp>
        <p:nvSpPr>
          <p:cNvPr id="18" name="Rectangle 17"/>
          <p:cNvSpPr/>
          <p:nvPr/>
        </p:nvSpPr>
        <p:spPr>
          <a:xfrm>
            <a:off x="3407997" y="4701394"/>
            <a:ext cx="4392488" cy="160792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55600" indent="-273050">
              <a:spcBef>
                <a:spcPts val="1800"/>
              </a:spcBef>
              <a:buClr>
                <a:schemeClr val="accent6">
                  <a:lumMod val="75000"/>
                </a:schemeClr>
              </a:buClr>
              <a:buSzPct val="145000"/>
            </a:pPr>
            <a:endParaRPr lang="en-US" sz="600" b="1" dirty="0" smtClean="0">
              <a:solidFill>
                <a:schemeClr val="tx1">
                  <a:lumMod val="85000"/>
                  <a:lumOff val="15000"/>
                </a:schemeClr>
              </a:solidFill>
              <a:latin typeface="Arial" pitchFamily="34" charset="0"/>
              <a:cs typeface="Arial" pitchFamily="34" charset="0"/>
            </a:endParaRPr>
          </a:p>
          <a:p>
            <a:pPr marL="355600" indent="-273050">
              <a:spcBef>
                <a:spcPts val="1800"/>
              </a:spcBef>
              <a:buSzPct val="145000"/>
              <a:buFont typeface="Arial" pitchFamily="34" charset="0"/>
              <a:buChar char="•"/>
            </a:pPr>
            <a:r>
              <a:rPr lang="en-US" b="1" dirty="0" smtClean="0">
                <a:solidFill>
                  <a:schemeClr val="tx1">
                    <a:lumMod val="85000"/>
                    <a:lumOff val="15000"/>
                  </a:schemeClr>
                </a:solidFill>
                <a:cs typeface="Arial" pitchFamily="34" charset="0"/>
              </a:rPr>
              <a:t>Ideal for up to 3 people</a:t>
            </a:r>
          </a:p>
          <a:p>
            <a:pPr marL="355600" indent="-273050">
              <a:spcBef>
                <a:spcPts val="900"/>
              </a:spcBef>
              <a:buSzPct val="145000"/>
              <a:buFont typeface="Arial" pitchFamily="34" charset="0"/>
              <a:buChar char="•"/>
            </a:pPr>
            <a:r>
              <a:rPr lang="en-US" b="1" dirty="0" smtClean="0">
                <a:solidFill>
                  <a:schemeClr val="tx1">
                    <a:lumMod val="85000"/>
                    <a:lumOff val="15000"/>
                  </a:schemeClr>
                </a:solidFill>
                <a:cs typeface="Arial" pitchFamily="34" charset="0"/>
              </a:rPr>
              <a:t>1 projector </a:t>
            </a:r>
          </a:p>
          <a:p>
            <a:pPr marL="355600" indent="-273050">
              <a:spcBef>
                <a:spcPts val="900"/>
              </a:spcBef>
              <a:buSzPct val="145000"/>
              <a:buFont typeface="Arial" pitchFamily="34" charset="0"/>
              <a:buChar char="•"/>
            </a:pPr>
            <a:r>
              <a:rPr lang="en-US" b="1" dirty="0" smtClean="0">
                <a:solidFill>
                  <a:schemeClr val="tx1">
                    <a:lumMod val="85000"/>
                    <a:lumOff val="15000"/>
                  </a:schemeClr>
                </a:solidFill>
                <a:cs typeface="Arial" pitchFamily="34" charset="0"/>
              </a:rPr>
              <a:t>3.5m high 180° fiberglass hemisphere</a:t>
            </a:r>
          </a:p>
          <a:p>
            <a:pPr marL="355600" indent="-273050">
              <a:spcBef>
                <a:spcPts val="900"/>
              </a:spcBef>
              <a:buSzPct val="145000"/>
              <a:buFont typeface="Arial" pitchFamily="34" charset="0"/>
              <a:buChar char="•"/>
            </a:pPr>
            <a:r>
              <a:rPr lang="en-US" b="1" dirty="0" smtClean="0">
                <a:solidFill>
                  <a:schemeClr val="tx1">
                    <a:lumMod val="85000"/>
                    <a:lumOff val="15000"/>
                  </a:schemeClr>
                </a:solidFill>
                <a:cs typeface="Arial" pitchFamily="34" charset="0"/>
              </a:rPr>
              <a:t>3-domes per site</a:t>
            </a:r>
          </a:p>
          <a:p>
            <a:pPr marL="355600" indent="-273050">
              <a:buClr>
                <a:schemeClr val="accent6">
                  <a:lumMod val="75000"/>
                </a:schemeClr>
              </a:buClr>
              <a:buSzPct val="145000"/>
            </a:pPr>
            <a:endParaRPr lang="en-AU" sz="1600" b="1" dirty="0" smtClean="0">
              <a:solidFill>
                <a:schemeClr val="tx1">
                  <a:lumMod val="85000"/>
                  <a:lumOff val="15000"/>
                </a:schemeClr>
              </a:solidFill>
              <a:latin typeface="Arial" pitchFamily="34" charset="0"/>
              <a:cs typeface="Arial" pitchFamily="34" charset="0"/>
            </a:endParaRPr>
          </a:p>
        </p:txBody>
      </p:sp>
      <p:pic>
        <p:nvPicPr>
          <p:cNvPr id="3074" name="Picture 2"/>
          <p:cNvPicPr>
            <a:picLocks noChangeAspect="1" noChangeArrowheads="1"/>
          </p:cNvPicPr>
          <p:nvPr/>
        </p:nvPicPr>
        <p:blipFill>
          <a:blip r:embed="rId3" cstate="print">
            <a:lum bright="4000"/>
          </a:blip>
          <a:srcRect/>
          <a:stretch>
            <a:fillRect/>
          </a:stretch>
        </p:blipFill>
        <p:spPr bwMode="auto">
          <a:xfrm>
            <a:off x="3779912" y="1268760"/>
            <a:ext cx="5041078" cy="3336714"/>
          </a:xfrm>
          <a:prstGeom prst="rect">
            <a:avLst/>
          </a:prstGeom>
          <a:noFill/>
          <a:ln w="38100">
            <a:solidFill>
              <a:schemeClr val="accent1">
                <a:lumMod val="75000"/>
              </a:schemeClr>
            </a:solidFill>
            <a:miter lim="800000"/>
            <a:headEnd/>
            <a:tailEnd/>
          </a:ln>
          <a:effectLst/>
        </p:spPr>
      </p:pic>
      <p:pic>
        <p:nvPicPr>
          <p:cNvPr id="11265" name="Picture 1" descr="E:\My Photos\VRT\RIMG0014.JPG"/>
          <p:cNvPicPr>
            <a:picLocks noChangeAspect="1" noChangeArrowheads="1"/>
          </p:cNvPicPr>
          <p:nvPr/>
        </p:nvPicPr>
        <p:blipFill>
          <a:blip r:embed="rId4" cstate="print">
            <a:lum bright="4000"/>
          </a:blip>
          <a:srcRect/>
          <a:stretch>
            <a:fillRect/>
          </a:stretch>
        </p:blipFill>
        <p:spPr bwMode="auto">
          <a:xfrm>
            <a:off x="539552" y="1484784"/>
            <a:ext cx="3486541" cy="2475011"/>
          </a:xfrm>
          <a:prstGeom prst="rect">
            <a:avLst/>
          </a:prstGeom>
          <a:noFill/>
          <a:ln w="38100">
            <a:solidFill>
              <a:schemeClr val="accent1">
                <a:lumMod val="75000"/>
              </a:schemeClr>
            </a:solidFill>
            <a:miter lim="800000"/>
            <a:headEnd/>
            <a:tailEnd/>
          </a:ln>
          <a:effectLst/>
        </p:spPr>
      </p:pic>
      <p:pic>
        <p:nvPicPr>
          <p:cNvPr id="3073" name="Picture 1"/>
          <p:cNvPicPr>
            <a:picLocks noChangeAspect="1" noChangeArrowheads="1"/>
          </p:cNvPicPr>
          <p:nvPr/>
        </p:nvPicPr>
        <p:blipFill>
          <a:blip r:embed="rId5" cstate="print">
            <a:lum bright="4000"/>
          </a:blip>
          <a:srcRect/>
          <a:stretch>
            <a:fillRect/>
          </a:stretch>
        </p:blipFill>
        <p:spPr bwMode="auto">
          <a:xfrm flipH="1">
            <a:off x="796715" y="4045173"/>
            <a:ext cx="2407133" cy="2192139"/>
          </a:xfrm>
          <a:prstGeom prst="rect">
            <a:avLst/>
          </a:prstGeom>
          <a:noFill/>
          <a:ln w="38100">
            <a:solidFill>
              <a:schemeClr val="accent1">
                <a:lumMod val="75000"/>
              </a:schemeClr>
            </a:solid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No box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No boxes</Template>
  <TotalTime>260</TotalTime>
  <Words>2069</Words>
  <Application>Microsoft Office PowerPoint</Application>
  <PresentationFormat>On-screen Show (4:3)</PresentationFormat>
  <Paragraphs>348</Paragraphs>
  <Slides>20</Slides>
  <Notes>13</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No boxes</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Company>Coal Services Pty Limited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rebecca.hoggard</dc:creator>
  <cp:lastModifiedBy>seamus.devlin</cp:lastModifiedBy>
  <cp:revision>9</cp:revision>
  <dcterms:created xsi:type="dcterms:W3CDTF">2010-04-07T22:39:38Z</dcterms:created>
  <dcterms:modified xsi:type="dcterms:W3CDTF">2011-08-18T04:29:12Z</dcterms:modified>
</cp:coreProperties>
</file>